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940" r:id="rId1"/>
  </p:sldMasterIdLst>
  <p:sldIdLst>
    <p:sldId id="256" r:id="rId2"/>
    <p:sldId id="257" r:id="rId3"/>
    <p:sldId id="258" r:id="rId4"/>
    <p:sldId id="259" r:id="rId5"/>
    <p:sldId id="260" r:id="rId6"/>
    <p:sldId id="261" r:id="rId7"/>
    <p:sldId id="265" r:id="rId8"/>
    <p:sldId id="266" r:id="rId9"/>
    <p:sldId id="267" r:id="rId10"/>
    <p:sldId id="271" r:id="rId11"/>
    <p:sldId id="27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453D2C"/>
    <a:srgbClr val="47433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32" d="100"/>
          <a:sy n="132" d="100"/>
        </p:scale>
        <p:origin x="-101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8348" y="1371600"/>
            <a:ext cx="8147304" cy="1344168"/>
          </a:xfrm>
        </p:spPr>
        <p:txBody>
          <a:bodyPr vert="horz" lIns="91440" tIns="45720" rIns="91440" bIns="45720" rtlCol="0" anchor="b" anchorCtr="0">
            <a:normAutofit/>
            <a:scene3d>
              <a:camera prst="orthographicFront"/>
              <a:lightRig rig="threePt" dir="t">
                <a:rot lat="0" lon="0" rev="10800000"/>
              </a:lightRig>
            </a:scene3d>
            <a:sp3d extrusionH="57150">
              <a:bevelT w="38100" h="38100" prst="relaxedInset"/>
              <a:bevelB w="38100" h="38100" prst="relaxedInset"/>
            </a:sp3d>
          </a:bodyPr>
          <a:lstStyle>
            <a:lvl1pPr algn="ctr" defTabSz="914400" rtl="0" eaLnBrk="1" latinLnBrk="0" hangingPunct="1">
              <a:lnSpc>
                <a:spcPts val="6400"/>
              </a:lnSpc>
              <a:spcBef>
                <a:spcPct val="0"/>
              </a:spcBef>
              <a:buNone/>
              <a:defRPr sz="6000" kern="1200">
                <a:solidFill>
                  <a:schemeClr val="bg1"/>
                </a:solidFill>
                <a:effectLst>
                  <a:outerShdw blurRad="25400" dist="19050" dir="4200000" algn="ctr" rotWithShape="0">
                    <a:schemeClr val="tx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8348" y="2715767"/>
            <a:ext cx="8147304" cy="667512"/>
          </a:xfrm>
        </p:spPr>
        <p:txBody>
          <a:bodyPr vert="horz" lIns="91440" tIns="45720" rIns="91440" bIns="45720" rtlCol="0">
            <a:normAutofit/>
            <a:scene3d>
              <a:camera prst="orthographicFront"/>
              <a:lightRig rig="threePt" dir="t"/>
            </a:scene3d>
            <a:sp3d extrusionH="57150">
              <a:bevelT w="38100" h="38100" prst="relaxedInset"/>
              <a:bevelB w="38100" h="38100" prst="relaxedInset"/>
            </a:sp3d>
          </a:bodyPr>
          <a:lstStyle>
            <a:lvl1pPr marL="0" indent="0" algn="ctr" defTabSz="914400" rtl="0" eaLnBrk="1" latinLnBrk="0" hangingPunct="1">
              <a:spcBef>
                <a:spcPts val="0"/>
              </a:spcBef>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19C006CA-92FE-451C-BE9B-0C5B24729FA0}" type="datetime1">
              <a:rPr lang="en-US" smtClean="0"/>
              <a:pPr/>
              <a:t>2/8/11</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r>
              <a:rPr lang="en-US" smtClean="0"/>
              <a:t>
              </a:t>
            </a:r>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EDB6EF64-FB19-411E-965E-9F52AA4744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US" smtClean="0"/>
              <a:t>Click to edit Master title style</a:t>
            </a:r>
            <a:endParaRPr/>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349744-AE3F-EC4F-88E8-A4792D5E590B}" type="datetimeFigureOut">
              <a:rPr lang="en-US" smtClean="0"/>
              <a:pPr/>
              <a:t>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E39C0-E470-B644-9F9C-3E553CE86DF5}" type="slidenum">
              <a:rPr lang="en-US" smtClean="0"/>
              <a:pPr/>
              <a:t>‹#›</a:t>
            </a:fld>
            <a:endParaRPr lang="en-US"/>
          </a:p>
        </p:txBody>
      </p:sp>
      <p:sp>
        <p:nvSpPr>
          <p:cNvPr id="8" name="Picture Placeholder 2"/>
          <p:cNvSpPr>
            <a:spLocks noGrp="1"/>
          </p:cNvSpPr>
          <p:nvPr>
            <p:ph type="pic" idx="1"/>
          </p:nvPr>
        </p:nvSpPr>
        <p:spPr>
          <a:xfrm>
            <a:off x="4805045" y="430306"/>
            <a:ext cx="3840480" cy="5432612"/>
          </a:xfrm>
          <a:solidFill>
            <a:schemeClr val="bg1">
              <a:lumMod val="85000"/>
            </a:schemeClr>
          </a:solidFill>
          <a:ln w="127000" cap="sq">
            <a:solidFill>
              <a:schemeClr val="bg1"/>
            </a:solidFill>
            <a:miter lim="800000"/>
          </a:ln>
          <a:effectLst>
            <a:outerShdw blurRad="76200" dist="12700" dir="5400000" sx="100500" sy="100500" rotWithShape="0">
              <a:prstClr val="black">
                <a:alpha val="30000"/>
              </a:prstClr>
            </a:outerShdw>
          </a:effectLst>
          <a:scene3d>
            <a:camera prst="orthographicFront"/>
            <a:lightRig rig="threePt" dir="t"/>
          </a:scene3d>
          <a:sp3d extrusionH="50800">
            <a:extrusionClr>
              <a:schemeClr val="tx1"/>
            </a:extrusionClr>
            <a:contourClr>
              <a:schemeClr val="tx1"/>
            </a:contourClr>
          </a:sp3d>
        </p:spPr>
        <p:txBody>
          <a:bodyPr vert="horz" lIns="91440" tIns="45720" rIns="91440" bIns="45720" rtlCol="0">
            <a:normAutofit/>
          </a:bodyPr>
          <a:lstStyle>
            <a:lvl1pPr marL="457200" indent="-457200" algn="l" defTabSz="914400" rtl="0" eaLnBrk="1" latinLnBrk="0" hangingPunct="1">
              <a:spcBef>
                <a:spcPts val="2000"/>
              </a:spcBef>
              <a:buClr>
                <a:schemeClr val="accent2">
                  <a:lumMod val="50000"/>
                  <a:lumOff val="50000"/>
                </a:schemeClr>
              </a:buClr>
              <a:buSzPct val="75000"/>
              <a:buFont typeface="Wingdings 2" pitchFamily="18" charset="2"/>
              <a:buNone/>
              <a:defRPr sz="2200" kern="1200">
                <a:solidFill>
                  <a:schemeClr val="tx1">
                    <a:lumMod val="75000"/>
                    <a:lumOff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7349744-AE3F-EC4F-88E8-A4792D5E590B}" type="datetimeFigureOut">
              <a:rPr lang="en-US" smtClean="0"/>
              <a:pPr/>
              <a:t>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E39C0-E470-B644-9F9C-3E553CE86D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1412" y="417513"/>
            <a:ext cx="1600200" cy="57086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11174" y="417513"/>
            <a:ext cx="6499225" cy="5708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7349744-AE3F-EC4F-88E8-A4792D5E590B}" type="datetimeFigureOut">
              <a:rPr lang="en-US" smtClean="0"/>
              <a:pPr/>
              <a:t>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E39C0-E470-B644-9F9C-3E553CE86DF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47349744-AE3F-EC4F-88E8-A4792D5E590B}" type="datetimeFigureOut">
              <a:rPr lang="en-US" smtClean="0"/>
              <a:pPr/>
              <a:t>2/8/11</a:t>
            </a:fld>
            <a:endParaRPr lang="en-US"/>
          </a:p>
        </p:txBody>
      </p:sp>
      <p:sp>
        <p:nvSpPr>
          <p:cNvPr id="4" name="Footer Placeholder 3"/>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5" name="Slide Number Placeholder 4"/>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78AE39C0-E470-B644-9F9C-3E553CE86D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7349744-AE3F-EC4F-88E8-A4792D5E590B}" type="datetimeFigureOut">
              <a:rPr lang="en-US" smtClean="0"/>
              <a:pPr/>
              <a:t>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E39C0-E470-B644-9F9C-3E553CE86D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98475" y="4343398"/>
            <a:ext cx="8147049" cy="1346013"/>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6400"/>
              </a:lnSpc>
              <a:defRPr sz="6000">
                <a:solidFill>
                  <a:schemeClr val="bg1"/>
                </a:solidFill>
                <a:effectLst>
                  <a:outerShdw blurRad="25400" dist="19050" dir="4200000" algn="ctr" rotWithShape="0">
                    <a:schemeClr val="tx1">
                      <a:alpha val="40000"/>
                    </a:scheme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498475" y="5688105"/>
            <a:ext cx="8147050" cy="663387"/>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47349744-AE3F-EC4F-88E8-A4792D5E590B}" type="datetimeFigureOut">
              <a:rPr lang="en-US" smtClean="0"/>
              <a:pPr/>
              <a:t>2/8/11</a:t>
            </a:fld>
            <a:endParaRPr lang="en-US"/>
          </a:p>
        </p:txBody>
      </p:sp>
      <p:sp>
        <p:nvSpPr>
          <p:cNvPr id="5" name="Footer Placeholder 4"/>
          <p:cNvSpPr>
            <a:spLocks noGrp="1"/>
          </p:cNvSpPr>
          <p:nvPr>
            <p:ph type="ftr" sz="quarter" idx="11"/>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78AE39C0-E470-B644-9F9C-3E553CE86DF5}" type="slidenum">
              <a:rPr lang="en-US" smtClean="0"/>
              <a:pPr/>
              <a:t>‹#›</a:t>
            </a:fld>
            <a:endParaRPr lang="en-US"/>
          </a:p>
        </p:txBody>
      </p:sp>
      <p:sp>
        <p:nvSpPr>
          <p:cNvPr id="8" name="Picture Placeholder 7"/>
          <p:cNvSpPr>
            <a:spLocks noGrp="1"/>
          </p:cNvSpPr>
          <p:nvPr>
            <p:ph type="pic" sz="quarter" idx="13"/>
          </p:nvPr>
        </p:nvSpPr>
        <p:spPr>
          <a:xfrm>
            <a:off x="1981200" y="685800"/>
            <a:ext cx="5181600" cy="335280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a:lstStyle>
            <a:lvl1pPr>
              <a:buNone/>
              <a:defRPr/>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8475" y="1774826"/>
            <a:ext cx="8147050" cy="1873250"/>
          </a:xfrm>
        </p:spPr>
        <p:txBody>
          <a:bodyPr anchor="b" anchorCtr="0"/>
          <a:lstStyle>
            <a:lvl1pPr algn="ctr">
              <a:defRPr sz="6000" b="0" cap="none" baseline="0"/>
            </a:lvl1pPr>
          </a:lstStyle>
          <a:p>
            <a:r>
              <a:rPr lang="en-US" smtClean="0"/>
              <a:t>Click to edit Master title style</a:t>
            </a:r>
            <a:endParaRPr/>
          </a:p>
        </p:txBody>
      </p:sp>
      <p:sp>
        <p:nvSpPr>
          <p:cNvPr id="3" name="Text Placeholder 2"/>
          <p:cNvSpPr>
            <a:spLocks noGrp="1"/>
          </p:cNvSpPr>
          <p:nvPr>
            <p:ph type="body" idx="1"/>
          </p:nvPr>
        </p:nvSpPr>
        <p:spPr>
          <a:xfrm>
            <a:off x="498475" y="3654519"/>
            <a:ext cx="8147050" cy="1500187"/>
          </a:xfrm>
        </p:spPr>
        <p:txBody>
          <a:bodyPr anchor="t" anchorCtr="0">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5D514D-69F9-4993-9471-B2BA1FD5E829}" type="datetime1">
              <a:rPr lang="en-US" smtClean="0"/>
              <a:pPr/>
              <a:t>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02B71-8991-4516-A01E-F1A9ACD28B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p>
            <a:r>
              <a:rPr lang="en-US" smtClean="0"/>
              <a:t>Click to edit Master title style</a:t>
            </a:r>
            <a:endParaRPr/>
          </a:p>
        </p:txBody>
      </p:sp>
      <p:sp>
        <p:nvSpPr>
          <p:cNvPr id="3" name="Content Placeholder 2"/>
          <p:cNvSpPr>
            <a:spLocks noGrp="1"/>
          </p:cNvSpPr>
          <p:nvPr>
            <p:ph sz="half" idx="1"/>
          </p:nvPr>
        </p:nvSpPr>
        <p:spPr>
          <a:xfrm>
            <a:off x="498475" y="1762125"/>
            <a:ext cx="3840480" cy="436403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5046" y="1762125"/>
            <a:ext cx="3840480" cy="436403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7349744-AE3F-EC4F-88E8-A4792D5E590B}" type="datetimeFigureOut">
              <a:rPr lang="en-US" smtClean="0"/>
              <a:pPr/>
              <a:t>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E39C0-E470-B644-9F9C-3E553CE86D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98475"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8475" y="2541494"/>
            <a:ext cx="3840480" cy="3584668"/>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5046"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5046" y="2541494"/>
            <a:ext cx="3840480" cy="3584668"/>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7349744-AE3F-EC4F-88E8-A4792D5E590B}" type="datetimeFigureOut">
              <a:rPr lang="en-US" smtClean="0"/>
              <a:pPr/>
              <a:t>2/8/11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AE39C0-E470-B644-9F9C-3E553CE86DF5}" type="slidenum">
              <a:rPr lang="en-US" smtClean="0"/>
              <a:pPr/>
              <a:t>‹#›</a:t>
            </a:fld>
            <a:endParaRPr lang="en-US"/>
          </a:p>
        </p:txBody>
      </p:sp>
      <p:cxnSp>
        <p:nvCxnSpPr>
          <p:cNvPr id="11" name="Straight Connector 10"/>
          <p:cNvCxnSpPr/>
          <p:nvPr/>
        </p:nvCxnSpPr>
        <p:spPr>
          <a:xfrm>
            <a:off x="502920"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5045"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7349744-AE3F-EC4F-88E8-A4792D5E590B}" type="datetimeFigureOut">
              <a:rPr lang="en-US" smtClean="0"/>
              <a:pPr/>
              <a:t>2/8/11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AE39C0-E470-B644-9F9C-3E553CE86D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49744-AE3F-EC4F-88E8-A4792D5E590B}" type="datetimeFigureOut">
              <a:rPr lang="en-US" smtClean="0"/>
              <a:pPr/>
              <a:t>2/8/11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AE39C0-E470-B644-9F9C-3E553CE86D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792532" y="403412"/>
            <a:ext cx="3840480" cy="572275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349744-AE3F-EC4F-88E8-A4792D5E590B}" type="datetimeFigureOut">
              <a:rPr lang="en-US" smtClean="0"/>
              <a:pPr/>
              <a:t>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E39C0-E470-B644-9F9C-3E553CE86D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94129"/>
            <a:ext cx="8147051" cy="1452283"/>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98475" y="1761565"/>
            <a:ext cx="8147051" cy="43645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88259" y="6356350"/>
            <a:ext cx="2133600" cy="365125"/>
          </a:xfrm>
          <a:prstGeom prst="rect">
            <a:avLst/>
          </a:prstGeom>
        </p:spPr>
        <p:txBody>
          <a:bodyPr vert="horz" lIns="91440" tIns="45720" rIns="91440" bIns="45720" rtlCol="0" anchor="ctr"/>
          <a:lstStyle>
            <a:lvl1pPr algn="l">
              <a:defRPr sz="1100">
                <a:solidFill>
                  <a:schemeClr val="tx1">
                    <a:lumMod val="75000"/>
                    <a:lumOff val="25000"/>
                  </a:schemeClr>
                </a:solidFill>
              </a:defRPr>
            </a:lvl1pPr>
          </a:lstStyle>
          <a:p>
            <a:fld id="{47349744-AE3F-EC4F-88E8-A4792D5E590B}" type="datetimeFigureOut">
              <a:rPr lang="en-US" smtClean="0"/>
              <a:pPr/>
              <a:t>2/8/11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6817659" y="6356350"/>
            <a:ext cx="2133600" cy="365125"/>
          </a:xfrm>
          <a:prstGeom prst="rect">
            <a:avLst/>
          </a:prstGeom>
        </p:spPr>
        <p:txBody>
          <a:bodyPr vert="horz" lIns="91440" tIns="45720" rIns="91440" bIns="45720" rtlCol="0" anchor="ctr"/>
          <a:lstStyle>
            <a:lvl1pPr algn="r">
              <a:defRPr sz="1100">
                <a:solidFill>
                  <a:schemeClr val="tx1">
                    <a:lumMod val="75000"/>
                    <a:lumOff val="25000"/>
                  </a:schemeClr>
                </a:solidFill>
              </a:defRPr>
            </a:lvl1pPr>
          </a:lstStyle>
          <a:p>
            <a:fld id="{78AE39C0-E470-B644-9F9C-3E553CE86DF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p:titleStyle>
    <p:bodyStyle>
      <a:lvl1pPr marL="457200" indent="-457200" algn="l" defTabSz="914400" rtl="0" eaLnBrk="1" latinLnBrk="0" hangingPunct="1">
        <a:spcBef>
          <a:spcPts val="2000"/>
        </a:spcBef>
        <a:buClr>
          <a:schemeClr val="tx1">
            <a:lumMod val="75000"/>
            <a:lumOff val="25000"/>
          </a:schemeClr>
        </a:buClr>
        <a:buSzPct val="75000"/>
        <a:buFont typeface="Wingdings 2" pitchFamily="18" charset="2"/>
        <a:buChar char=""/>
        <a:defRPr sz="22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600"/>
        </a:spcBef>
        <a:buClr>
          <a:schemeClr val="tx1">
            <a:lumMod val="50000"/>
            <a:lumOff val="50000"/>
          </a:schemeClr>
        </a:buClr>
        <a:buSzPct val="75000"/>
        <a:buFont typeface="Wingdings 2" pitchFamily="18" charset="2"/>
        <a:buChar char=""/>
        <a:defRPr sz="2000" kern="1200">
          <a:solidFill>
            <a:schemeClr val="tx1">
              <a:lumMod val="75000"/>
              <a:lumOff val="25000"/>
            </a:schemeClr>
          </a:solidFill>
          <a:latin typeface="+mn-lt"/>
          <a:ea typeface="+mn-ea"/>
          <a:cs typeface="+mn-cs"/>
        </a:defRPr>
      </a:lvl2pPr>
      <a:lvl3pPr marL="13716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3pPr>
      <a:lvl4pPr marL="1828800" indent="-457200" algn="l" defTabSz="914400" rtl="0" eaLnBrk="1" latinLnBrk="0" hangingPunct="1">
        <a:spcBef>
          <a:spcPts val="600"/>
        </a:spcBef>
        <a:buClr>
          <a:schemeClr val="tx1">
            <a:lumMod val="50000"/>
            <a:lumOff val="50000"/>
          </a:schemeClr>
        </a:buClr>
        <a:buSzPct val="75000"/>
        <a:buFont typeface="Wingdings 2" pitchFamily="18" charset="2"/>
        <a:buChar char=""/>
        <a:defRPr sz="1800" kern="1200">
          <a:solidFill>
            <a:schemeClr val="tx1">
              <a:lumMod val="75000"/>
              <a:lumOff val="25000"/>
            </a:schemeClr>
          </a:solidFill>
          <a:latin typeface="+mn-lt"/>
          <a:ea typeface="+mn-ea"/>
          <a:cs typeface="+mn-cs"/>
        </a:defRPr>
      </a:lvl4pPr>
      <a:lvl5pPr marL="22860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gi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7.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8.png"/><Relationship Id="rId1" Type="http://schemas.openxmlformats.org/officeDocument/2006/relationships/audio" Target="file://localhost/Users/Beth/Desktop/Language%20and%20Dialect%20Unit%20Materials/Sound%20files%20for%20PowerPoint%20Presentation/For%20to_COLS%205.wav" TargetMode="External"/><Relationship Id="rId2" Type="http://schemas.openxmlformats.org/officeDocument/2006/relationships/audio" Target="file://localhost/Users/Beth/Desktop/Language%20and%20Dialect%20Unit%20Materials/Sound%20files%20for%20PowerPoint%20Presentation/For%20to_COLS%2013.wa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7.jpeg"/><Relationship Id="rId5" Type="http://schemas.openxmlformats.org/officeDocument/2006/relationships/image" Target="../media/image8.png"/><Relationship Id="rId1" Type="http://schemas.openxmlformats.org/officeDocument/2006/relationships/audio" Target="file://localhost/Users/Beth/Desktop/Language%20and%20Dialect%20Unit%20Materials/Sound%20files%20for%20PowerPoint%20Presentation/A%20prefixing_MON%209.wav" TargetMode="External"/><Relationship Id="rId2" Type="http://schemas.openxmlformats.org/officeDocument/2006/relationships/audio" Target="file://localhost/Users/Beth/Desktop/Language%20and%20Dialect%20Unit%20Materials/Sound%20files%20for%20PowerPoint%20Presentation/A%20prefixing_TYL%201.wa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7.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8.png"/><Relationship Id="rId1" Type="http://schemas.openxmlformats.org/officeDocument/2006/relationships/audio" Target="file://localhost/Users/Beth/Desktop/Language%20and%20Dialect%20Unit%20Materials/Sound%20files%20for%20PowerPoint%20Presentation/Dem%20Them_GBR%205.wav" TargetMode="External"/><Relationship Id="rId2" Type="http://schemas.openxmlformats.org/officeDocument/2006/relationships/audio" Target="file://localhost/Users/Beth/Desktop/Language%20and%20Dialect%20Unit%20Materials/Sound%20files%20for%20PowerPoint%20Presentation/Dem%20Them_Mon%209.wa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7.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8.png"/><Relationship Id="rId1" Type="http://schemas.openxmlformats.org/officeDocument/2006/relationships/audio" Target="file://localhost/Users/Beth/Desktop/Language%20and%20Dialect%20Unit%20Materials/Sound%20files%20for%20PowerPoint%20Presentation/Was%20Leveling_LOG%208.wav" TargetMode="External"/><Relationship Id="rId2" Type="http://schemas.openxmlformats.org/officeDocument/2006/relationships/audio" Target="file://localhost/Users/Beth/Desktop/Language%20and%20Dialect%20Unit%20Materials/Sound%20files%20for%20PowerPoint%20Presentation/Was%20Leveling_LOG%2010.wa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7.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8.png"/><Relationship Id="rId1" Type="http://schemas.openxmlformats.org/officeDocument/2006/relationships/audio" Target="file://localhost/Users/Beth/Desktop/Language%20and%20Dialect%20Unit%20Materials/Sound%20files%20for%20PowerPoint%20Presentation/Perfective%20Done_Cols%2017.wav" TargetMode="External"/><Relationship Id="rId2" Type="http://schemas.openxmlformats.org/officeDocument/2006/relationships/audio" Target="file://localhost/Users/Beth/Desktop/Language%20and%20Dialect%20Unit%20Materials/Sound%20files%20for%20PowerPoint%20Presentation/Perfective%20done_LOG%201.wav"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a:xfrm>
            <a:off x="0" y="4612640"/>
            <a:ext cx="9144000" cy="90816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9" name="Picture 8" descr="25530_535006337018_116700625_31555729_297929_n.jpg"/>
          <p:cNvPicPr>
            <a:picLocks noChangeAspect="1"/>
          </p:cNvPicPr>
          <p:nvPr/>
        </p:nvPicPr>
        <p:blipFill>
          <a:blip r:embed="rId2">
            <a:alphaModFix/>
          </a:blip>
          <a:stretch>
            <a:fillRect/>
          </a:stretch>
        </p:blipFill>
        <p:spPr>
          <a:xfrm rot="21302402">
            <a:off x="3189393" y="476682"/>
            <a:ext cx="5463639" cy="3642425"/>
          </a:xfrm>
          <a:prstGeom prst="rect">
            <a:avLst/>
          </a:prstGeom>
          <a:ln w="190500" cap="sq">
            <a:solidFill>
              <a:srgbClr val="C8C6BD"/>
            </a:solidFill>
            <a:prstDash val="solid"/>
            <a:miter lim="800000"/>
          </a:ln>
          <a:effectLst>
            <a:outerShdw blurRad="50800" dist="38100" dir="2700000" algn="tl" rotWithShape="0">
              <a:srgbClr val="000000">
                <a:alpha val="45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p:cNvSpPr>
            <a:spLocks noGrp="1"/>
          </p:cNvSpPr>
          <p:nvPr>
            <p:ph type="ctrTitle"/>
          </p:nvPr>
        </p:nvSpPr>
        <p:spPr>
          <a:xfrm>
            <a:off x="-372278" y="1219200"/>
            <a:ext cx="8198862" cy="6269742"/>
          </a:xfrm>
        </p:spPr>
        <p:txBody>
          <a:bodyPr>
            <a:noAutofit/>
          </a:bodyPr>
          <a:lstStyle/>
          <a:p>
            <a:r>
              <a:rPr lang="en-US" sz="17000" spc="600" dirty="0" smtClean="0">
                <a:latin typeface="Modern No. 20"/>
                <a:cs typeface="Modern No. 20"/>
              </a:rPr>
              <a:t>Fading </a:t>
            </a:r>
            <a:r>
              <a:rPr lang="en-US" sz="17000" dirty="0" smtClean="0">
                <a:latin typeface="Modern No. 20"/>
                <a:cs typeface="Modern No. 20"/>
              </a:rPr>
              <a:t/>
            </a:r>
            <a:br>
              <a:rPr lang="en-US" sz="17000" dirty="0" smtClean="0">
                <a:latin typeface="Modern No. 20"/>
                <a:cs typeface="Modern No. 20"/>
              </a:rPr>
            </a:br>
            <a:endParaRPr lang="en-US" sz="17000" dirty="0">
              <a:latin typeface="Modern No. 20"/>
              <a:cs typeface="Modern No. 20"/>
            </a:endParaRPr>
          </a:p>
        </p:txBody>
      </p:sp>
      <p:sp>
        <p:nvSpPr>
          <p:cNvPr id="3" name="Subtitle 2"/>
          <p:cNvSpPr>
            <a:spLocks noGrp="1"/>
          </p:cNvSpPr>
          <p:nvPr>
            <p:ph type="subTitle" idx="1"/>
          </p:nvPr>
        </p:nvSpPr>
        <p:spPr>
          <a:xfrm>
            <a:off x="7034419" y="4348480"/>
            <a:ext cx="1964479" cy="1469564"/>
          </a:xfrm>
        </p:spPr>
        <p:txBody>
          <a:bodyPr anchor="t">
            <a:normAutofit/>
          </a:bodyPr>
          <a:lstStyle/>
          <a:p>
            <a:pPr algn="r"/>
            <a:endParaRPr lang="en-US" sz="1000" dirty="0" smtClean="0">
              <a:effectLst>
                <a:outerShdw blurRad="25400" dist="25400" dir="4200000" algn="ctr" rotWithShape="0">
                  <a:schemeClr val="tx1">
                    <a:alpha val="16000"/>
                  </a:schemeClr>
                </a:outerShdw>
              </a:effectLst>
              <a:latin typeface="Big Caslon"/>
              <a:cs typeface="Big Caslon"/>
            </a:endParaRPr>
          </a:p>
          <a:p>
            <a:pPr algn="r"/>
            <a:endParaRPr lang="en-US" sz="1000" dirty="0" smtClean="0">
              <a:effectLst>
                <a:outerShdw blurRad="25400" dist="25400" dir="4200000" algn="ctr" rotWithShape="0">
                  <a:schemeClr val="tx1">
                    <a:alpha val="16000"/>
                  </a:schemeClr>
                </a:outerShdw>
              </a:effectLst>
              <a:latin typeface="Modern No. 20"/>
              <a:cs typeface="Modern No. 20"/>
            </a:endParaRPr>
          </a:p>
          <a:p>
            <a:pPr algn="r"/>
            <a:r>
              <a:rPr lang="en-US" sz="1000" dirty="0" smtClean="0">
                <a:effectLst>
                  <a:outerShdw blurRad="25400" dist="25400" dir="4200000" algn="ctr" rotWithShape="0">
                    <a:schemeClr val="tx1">
                      <a:alpha val="16000"/>
                    </a:schemeClr>
                  </a:outerShdw>
                </a:effectLst>
                <a:latin typeface="Modern No. 20"/>
                <a:cs typeface="Modern No. 20"/>
              </a:rPr>
              <a:t>Adapted from </a:t>
            </a:r>
            <a:r>
              <a:rPr lang="en-US" sz="1000" i="1" dirty="0" smtClean="0">
                <a:effectLst>
                  <a:outerShdw blurRad="25400" dist="25400" dir="4200000" algn="ctr" rotWithShape="0">
                    <a:schemeClr val="tx1">
                      <a:alpha val="16000"/>
                    </a:schemeClr>
                  </a:outerShdw>
                </a:effectLst>
                <a:latin typeface="Modern No. 20"/>
                <a:cs typeface="Modern No. 20"/>
              </a:rPr>
              <a:t>Unvernacular Appalachia: an empirical perspective on West Virginia dialect variation </a:t>
            </a:r>
            <a:r>
              <a:rPr lang="en-US" sz="1000" dirty="0" smtClean="0">
                <a:effectLst>
                  <a:outerShdw blurRad="25400" dist="25400" dir="4200000" algn="ctr" rotWithShape="0">
                    <a:schemeClr val="tx1">
                      <a:alpha val="16000"/>
                    </a:schemeClr>
                  </a:outerShdw>
                </a:effectLst>
                <a:latin typeface="Modern No. 20"/>
                <a:cs typeface="Modern No. 20"/>
              </a:rPr>
              <a:t>by Kirk Hazen, Paige Butcher, and Ashley King</a:t>
            </a:r>
            <a:endParaRPr lang="en-US" sz="1000" dirty="0">
              <a:effectLst>
                <a:outerShdw blurRad="25400" dist="25400" dir="4200000" algn="ctr" rotWithShape="0">
                  <a:schemeClr val="tx1">
                    <a:alpha val="16000"/>
                  </a:schemeClr>
                </a:outerShdw>
              </a:effectLst>
              <a:latin typeface="Modern No. 20"/>
              <a:cs typeface="Modern No. 20"/>
            </a:endParaRPr>
          </a:p>
        </p:txBody>
      </p:sp>
      <p:sp>
        <p:nvSpPr>
          <p:cNvPr id="4" name="TextBox 3"/>
          <p:cNvSpPr txBox="1"/>
          <p:nvPr/>
        </p:nvSpPr>
        <p:spPr>
          <a:xfrm>
            <a:off x="292024" y="5520802"/>
            <a:ext cx="8083975" cy="461665"/>
          </a:xfrm>
          <a:prstGeom prst="rect">
            <a:avLst/>
          </a:prstGeom>
          <a:noFill/>
          <a:effectLst>
            <a:outerShdw blurRad="25400" dist="19050" dir="4200000">
              <a:srgbClr val="000000">
                <a:alpha val="43000"/>
              </a:srgbClr>
            </a:outerShdw>
          </a:effectLst>
        </p:spPr>
        <p:txBody>
          <a:bodyPr wrap="square" rtlCol="0">
            <a:spAutoFit/>
          </a:bodyPr>
          <a:lstStyle/>
          <a:p>
            <a:r>
              <a:rPr lang="en-US" sz="2400" b="1" spc="300" dirty="0" smtClean="0">
                <a:solidFill>
                  <a:schemeClr val="tx2">
                    <a:lumMod val="10000"/>
                  </a:schemeClr>
                </a:solidFill>
                <a:effectLst>
                  <a:outerShdw blurRad="12700" dist="19050" dir="4800000">
                    <a:srgbClr val="000000">
                      <a:alpha val="43000"/>
                    </a:srgbClr>
                  </a:outerShdw>
                </a:effectLst>
                <a:latin typeface="Modern No. 20"/>
                <a:cs typeface="Modern No. 20"/>
              </a:rPr>
              <a:t>Appalachian Dialect Features </a:t>
            </a:r>
            <a:endParaRPr lang="en-US" sz="2400" b="1" spc="300" dirty="0">
              <a:solidFill>
                <a:schemeClr val="tx2">
                  <a:lumMod val="10000"/>
                </a:schemeClr>
              </a:solidFill>
              <a:effectLst>
                <a:outerShdw blurRad="12700" dist="19050" dir="4800000">
                  <a:srgbClr val="000000">
                    <a:alpha val="43000"/>
                  </a:srgbClr>
                </a:outerShdw>
              </a:effectLst>
              <a:latin typeface="Modern No. 20"/>
              <a:cs typeface="Modern No. 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3659" y="1761565"/>
            <a:ext cx="5631752" cy="4964980"/>
          </a:xfrm>
        </p:spPr>
        <p:txBody>
          <a:bodyPr>
            <a:normAutofit lnSpcReduction="10000"/>
          </a:bodyPr>
          <a:lstStyle/>
          <a:p>
            <a:r>
              <a:rPr lang="en-US" dirty="0" smtClean="0">
                <a:solidFill>
                  <a:srgbClr val="453D2C"/>
                </a:solidFill>
              </a:rPr>
              <a:t>Big Ideas:</a:t>
            </a:r>
          </a:p>
          <a:p>
            <a:pPr lvl="1"/>
            <a:r>
              <a:rPr lang="en-US" dirty="0" smtClean="0">
                <a:solidFill>
                  <a:srgbClr val="453D2C"/>
                </a:solidFill>
              </a:rPr>
              <a:t>There appears to be four separate types of </a:t>
            </a:r>
            <a:r>
              <a:rPr lang="en-US" i="1" dirty="0" smtClean="0">
                <a:solidFill>
                  <a:srgbClr val="453D2C"/>
                </a:solidFill>
              </a:rPr>
              <a:t>For-to </a:t>
            </a:r>
            <a:r>
              <a:rPr lang="en-US" dirty="0" smtClean="0">
                <a:solidFill>
                  <a:srgbClr val="453D2C"/>
                </a:solidFill>
              </a:rPr>
              <a:t>infinitives in Appalachian speech:</a:t>
            </a:r>
          </a:p>
          <a:p>
            <a:pPr lvl="2"/>
            <a:r>
              <a:rPr lang="en-US" dirty="0" smtClean="0">
                <a:solidFill>
                  <a:srgbClr val="453D2C"/>
                </a:solidFill>
              </a:rPr>
              <a:t>1. An infinitive introduced by </a:t>
            </a:r>
            <a:r>
              <a:rPr lang="en-US" i="1" dirty="0" smtClean="0">
                <a:solidFill>
                  <a:srgbClr val="453D2C"/>
                </a:solidFill>
              </a:rPr>
              <a:t>for</a:t>
            </a:r>
            <a:r>
              <a:rPr lang="en-US" dirty="0" smtClean="0">
                <a:solidFill>
                  <a:srgbClr val="453D2C"/>
                </a:solidFill>
              </a:rPr>
              <a:t> + </a:t>
            </a:r>
            <a:r>
              <a:rPr lang="en-US" i="1" dirty="0" smtClean="0">
                <a:solidFill>
                  <a:srgbClr val="453D2C"/>
                </a:solidFill>
              </a:rPr>
              <a:t>to</a:t>
            </a:r>
            <a:r>
              <a:rPr lang="en-US" dirty="0" smtClean="0">
                <a:solidFill>
                  <a:srgbClr val="453D2C"/>
                </a:solidFill>
              </a:rPr>
              <a:t> where general usage has only </a:t>
            </a:r>
            <a:r>
              <a:rPr lang="en-US" i="1" dirty="0" smtClean="0">
                <a:solidFill>
                  <a:srgbClr val="453D2C"/>
                </a:solidFill>
              </a:rPr>
              <a:t>to</a:t>
            </a:r>
            <a:r>
              <a:rPr lang="en-US" dirty="0" smtClean="0">
                <a:solidFill>
                  <a:srgbClr val="453D2C"/>
                </a:solidFill>
              </a:rPr>
              <a:t>. Ex: </a:t>
            </a:r>
            <a:r>
              <a:rPr lang="en-US" i="1" dirty="0" smtClean="0">
                <a:solidFill>
                  <a:srgbClr val="453D2C"/>
                </a:solidFill>
              </a:rPr>
              <a:t>Well, would you like for me to check your oil?</a:t>
            </a:r>
          </a:p>
          <a:p>
            <a:pPr lvl="2"/>
            <a:r>
              <a:rPr lang="en-US" dirty="0" smtClean="0">
                <a:solidFill>
                  <a:srgbClr val="453D2C"/>
                </a:solidFill>
              </a:rPr>
              <a:t>2. The infinitive is introduced by </a:t>
            </a:r>
            <a:r>
              <a:rPr lang="en-US" i="1" dirty="0" smtClean="0">
                <a:solidFill>
                  <a:srgbClr val="453D2C"/>
                </a:solidFill>
              </a:rPr>
              <a:t>to</a:t>
            </a:r>
            <a:r>
              <a:rPr lang="en-US" dirty="0" smtClean="0">
                <a:solidFill>
                  <a:srgbClr val="453D2C"/>
                </a:solidFill>
              </a:rPr>
              <a:t>, as well as a following pronoun. Ex: </a:t>
            </a:r>
            <a:r>
              <a:rPr lang="en-US" i="1" dirty="0" smtClean="0">
                <a:solidFill>
                  <a:srgbClr val="453D2C"/>
                </a:solidFill>
              </a:rPr>
              <a:t>But we just felt we, we got to, the best thing for us to do was to move out of town.</a:t>
            </a:r>
          </a:p>
          <a:p>
            <a:pPr lvl="2"/>
            <a:r>
              <a:rPr lang="en-US" dirty="0" smtClean="0">
                <a:solidFill>
                  <a:srgbClr val="453D2C"/>
                </a:solidFill>
              </a:rPr>
              <a:t>No parts of the phrase can be omitted without changing the meaning. Ex: </a:t>
            </a:r>
            <a:r>
              <a:rPr lang="en-US" i="1" dirty="0" smtClean="0">
                <a:solidFill>
                  <a:srgbClr val="453D2C"/>
                </a:solidFill>
              </a:rPr>
              <a:t>Because the teacher was glad for us to come in playing music now and then.</a:t>
            </a:r>
          </a:p>
          <a:p>
            <a:pPr lvl="2"/>
            <a:r>
              <a:rPr lang="en-US" dirty="0" smtClean="0">
                <a:solidFill>
                  <a:srgbClr val="453D2C"/>
                </a:solidFill>
              </a:rPr>
              <a:t> </a:t>
            </a:r>
            <a:r>
              <a:rPr lang="en-US" i="1" dirty="0" smtClean="0">
                <a:solidFill>
                  <a:srgbClr val="453D2C"/>
                </a:solidFill>
              </a:rPr>
              <a:t>For</a:t>
            </a:r>
            <a:r>
              <a:rPr lang="en-US" dirty="0" smtClean="0">
                <a:solidFill>
                  <a:srgbClr val="453D2C"/>
                </a:solidFill>
              </a:rPr>
              <a:t> and </a:t>
            </a:r>
            <a:r>
              <a:rPr lang="en-US" i="1" dirty="0" smtClean="0">
                <a:solidFill>
                  <a:srgbClr val="453D2C"/>
                </a:solidFill>
              </a:rPr>
              <a:t>to </a:t>
            </a:r>
            <a:r>
              <a:rPr lang="en-US" dirty="0" smtClean="0">
                <a:solidFill>
                  <a:srgbClr val="453D2C"/>
                </a:solidFill>
              </a:rPr>
              <a:t>are adjacent to one another. Ex: </a:t>
            </a:r>
            <a:r>
              <a:rPr lang="en-US" i="1" dirty="0" smtClean="0">
                <a:solidFill>
                  <a:srgbClr val="453D2C"/>
                </a:solidFill>
              </a:rPr>
              <a:t>He’s looking for to quit.</a:t>
            </a:r>
          </a:p>
          <a:p>
            <a:pPr lvl="1"/>
            <a:endParaRPr lang="en-US" dirty="0">
              <a:solidFill>
                <a:srgbClr val="453D2C"/>
              </a:solidFill>
            </a:endParaRPr>
          </a:p>
        </p:txBody>
      </p:sp>
      <p:sp>
        <p:nvSpPr>
          <p:cNvPr id="5" name="Rectangle 4"/>
          <p:cNvSpPr/>
          <p:nvPr/>
        </p:nvSpPr>
        <p:spPr>
          <a:xfrm>
            <a:off x="49772" y="735722"/>
            <a:ext cx="9144000" cy="64331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 name="Title 1"/>
          <p:cNvSpPr>
            <a:spLocks noGrp="1"/>
          </p:cNvSpPr>
          <p:nvPr>
            <p:ph type="title"/>
          </p:nvPr>
        </p:nvSpPr>
        <p:spPr>
          <a:xfrm>
            <a:off x="-109635" y="735723"/>
            <a:ext cx="9608207" cy="868362"/>
          </a:xfrm>
        </p:spPr>
        <p:txBody>
          <a:bodyPr>
            <a:noAutofit/>
          </a:bodyPr>
          <a:lstStyle/>
          <a:p>
            <a:r>
              <a:rPr lang="en-US" sz="8000" i="1" spc="600" dirty="0" smtClean="0">
                <a:solidFill>
                  <a:srgbClr val="453D2C"/>
                </a:solidFill>
                <a:latin typeface="Modern No. 20"/>
                <a:cs typeface="Modern No. 20"/>
              </a:rPr>
              <a:t>For-to</a:t>
            </a:r>
            <a:r>
              <a:rPr lang="en-US" sz="8000" spc="600" dirty="0" smtClean="0">
                <a:solidFill>
                  <a:srgbClr val="453D2C"/>
                </a:solidFill>
                <a:latin typeface="Modern No. 20"/>
                <a:cs typeface="Modern No. 20"/>
              </a:rPr>
              <a:t> Infinitives.</a:t>
            </a:r>
            <a:endParaRPr lang="en-US" sz="8000" i="1" spc="600" dirty="0">
              <a:solidFill>
                <a:srgbClr val="453D2C"/>
              </a:solidFill>
              <a:latin typeface="Modern No. 20"/>
              <a:cs typeface="Modern No. 20"/>
            </a:endParaRPr>
          </a:p>
        </p:txBody>
      </p:sp>
      <p:pic>
        <p:nvPicPr>
          <p:cNvPr id="7" name="Picture 6" descr="new river wv.jpg"/>
          <p:cNvPicPr>
            <a:picLocks noChangeAspect="1"/>
          </p:cNvPicPr>
          <p:nvPr/>
        </p:nvPicPr>
        <p:blipFill>
          <a:blip r:embed="rId2"/>
          <a:stretch>
            <a:fillRect/>
          </a:stretch>
        </p:blipFill>
        <p:spPr>
          <a:xfrm rot="21331091">
            <a:off x="346863" y="1761567"/>
            <a:ext cx="3314209" cy="24856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west-virginia1.gif"/>
          <p:cNvPicPr>
            <a:picLocks noChangeAspect="1"/>
          </p:cNvPicPr>
          <p:nvPr/>
        </p:nvPicPr>
        <p:blipFill>
          <a:blip r:embed="rId3"/>
          <a:stretch>
            <a:fillRect/>
          </a:stretch>
        </p:blipFill>
        <p:spPr>
          <a:xfrm rot="186276">
            <a:off x="745681" y="4018067"/>
            <a:ext cx="2741975" cy="2118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5" y="1761565"/>
            <a:ext cx="3668599" cy="4364598"/>
          </a:xfrm>
        </p:spPr>
        <p:txBody>
          <a:bodyPr/>
          <a:lstStyle/>
          <a:p>
            <a:pPr>
              <a:buNone/>
            </a:pPr>
            <a:r>
              <a:rPr lang="en-US" b="1" i="1" dirty="0" smtClean="0">
                <a:solidFill>
                  <a:srgbClr val="453D2C"/>
                </a:solidFill>
              </a:rPr>
              <a:t>For-to</a:t>
            </a:r>
            <a:r>
              <a:rPr lang="en-US" b="1" dirty="0" smtClean="0">
                <a:solidFill>
                  <a:srgbClr val="453D2C"/>
                </a:solidFill>
              </a:rPr>
              <a:t> Infinitive example #1:</a:t>
            </a:r>
          </a:p>
          <a:p>
            <a:pPr lvl="1">
              <a:buNone/>
            </a:pPr>
            <a:r>
              <a:rPr lang="en-US" dirty="0" smtClean="0">
                <a:solidFill>
                  <a:srgbClr val="453D2C"/>
                </a:solidFill>
              </a:rPr>
              <a:t>And the miners had it really tough for to build their union.  </a:t>
            </a:r>
          </a:p>
          <a:p>
            <a:pPr>
              <a:buNone/>
            </a:pPr>
            <a:r>
              <a:rPr lang="en-US" b="1" i="1" dirty="0" smtClean="0">
                <a:solidFill>
                  <a:srgbClr val="453D2C"/>
                </a:solidFill>
              </a:rPr>
              <a:t>For-to </a:t>
            </a:r>
            <a:r>
              <a:rPr lang="en-US" b="1" dirty="0" smtClean="0">
                <a:solidFill>
                  <a:srgbClr val="453D2C"/>
                </a:solidFill>
              </a:rPr>
              <a:t>Infinitive example #2</a:t>
            </a:r>
            <a:r>
              <a:rPr lang="en-US" dirty="0" smtClean="0">
                <a:solidFill>
                  <a:srgbClr val="453D2C"/>
                </a:solidFill>
              </a:rPr>
              <a:t>:</a:t>
            </a:r>
          </a:p>
          <a:p>
            <a:pPr lvl="1">
              <a:buNone/>
            </a:pPr>
            <a:r>
              <a:rPr lang="en-US" dirty="0" smtClean="0">
                <a:solidFill>
                  <a:srgbClr val="453D2C"/>
                </a:solidFill>
              </a:rPr>
              <a:t>We went </a:t>
            </a:r>
            <a:r>
              <a:rPr lang="en-US" dirty="0" err="1" smtClean="0">
                <a:solidFill>
                  <a:srgbClr val="453D2C"/>
                </a:solidFill>
              </a:rPr>
              <a:t>xxxx</a:t>
            </a:r>
            <a:r>
              <a:rPr lang="en-US" dirty="0" smtClean="0">
                <a:solidFill>
                  <a:srgbClr val="453D2C"/>
                </a:solidFill>
              </a:rPr>
              <a:t> in nineteen thirteen, for to organize. </a:t>
            </a:r>
            <a:endParaRPr lang="en-US" i="1" dirty="0">
              <a:solidFill>
                <a:srgbClr val="453D2C"/>
              </a:solidFill>
            </a:endParaRPr>
          </a:p>
        </p:txBody>
      </p:sp>
      <p:sp>
        <p:nvSpPr>
          <p:cNvPr id="7" name="Rectangle 6"/>
          <p:cNvSpPr/>
          <p:nvPr/>
        </p:nvSpPr>
        <p:spPr>
          <a:xfrm>
            <a:off x="0" y="607391"/>
            <a:ext cx="9144000" cy="76944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8" name="Title 1"/>
          <p:cNvSpPr txBox="1">
            <a:spLocks/>
          </p:cNvSpPr>
          <p:nvPr/>
        </p:nvSpPr>
        <p:spPr>
          <a:xfrm>
            <a:off x="0" y="739131"/>
            <a:ext cx="9144000" cy="914400"/>
          </a:xfrm>
          <a:prstGeom prst="rect">
            <a:avLst/>
          </a:prstGeom>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9000" b="0" i="0" u="none" strike="noStrike" kern="1200" cap="none" spc="0" normalizeH="0" baseline="0" noProof="0" dirty="0" smtClean="0">
                <a:ln>
                  <a:noFill/>
                </a:ln>
                <a:solidFill>
                  <a:srgbClr val="453D2C"/>
                </a:solidFill>
                <a:effectLst/>
                <a:uLnTx/>
                <a:uFillTx/>
                <a:latin typeface="Modern No. 20"/>
                <a:ea typeface="+mj-ea"/>
                <a:cs typeface="Modern No. 20"/>
              </a:rPr>
              <a:t>Listen up. </a:t>
            </a:r>
            <a:endParaRPr kumimoji="0" lang="en-US" sz="9000" b="0" i="0" u="none" strike="noStrike" kern="1200" cap="none" spc="0" normalizeH="0" baseline="0" noProof="0" dirty="0">
              <a:ln>
                <a:noFill/>
              </a:ln>
              <a:solidFill>
                <a:srgbClr val="453D2C"/>
              </a:solidFill>
              <a:effectLst/>
              <a:uLnTx/>
              <a:uFillTx/>
              <a:latin typeface="Modern No. 20"/>
              <a:ea typeface="+mj-ea"/>
              <a:cs typeface="Modern No. 20"/>
            </a:endParaRPr>
          </a:p>
        </p:txBody>
      </p:sp>
      <p:pic>
        <p:nvPicPr>
          <p:cNvPr id="9" name="Picture 8" descr="listen.jpg"/>
          <p:cNvPicPr>
            <a:picLocks noChangeAspect="1"/>
          </p:cNvPicPr>
          <p:nvPr/>
        </p:nvPicPr>
        <p:blipFill>
          <a:blip r:embed="rId4"/>
          <a:stretch>
            <a:fillRect/>
          </a:stretch>
        </p:blipFill>
        <p:spPr>
          <a:xfrm rot="254790">
            <a:off x="5102930" y="156558"/>
            <a:ext cx="4335710" cy="2889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listen-1.jpg"/>
          <p:cNvPicPr>
            <a:picLocks noChangeAspect="1"/>
          </p:cNvPicPr>
          <p:nvPr/>
        </p:nvPicPr>
        <p:blipFill>
          <a:blip r:embed="rId5"/>
          <a:stretch>
            <a:fillRect/>
          </a:stretch>
        </p:blipFill>
        <p:spPr>
          <a:xfrm rot="21363099">
            <a:off x="5014181" y="2651760"/>
            <a:ext cx="3631345" cy="25580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megaphone-girl.jpg"/>
          <p:cNvPicPr>
            <a:picLocks noChangeAspect="1"/>
          </p:cNvPicPr>
          <p:nvPr/>
        </p:nvPicPr>
        <p:blipFill>
          <a:blip r:embed="rId6"/>
          <a:stretch>
            <a:fillRect/>
          </a:stretch>
        </p:blipFill>
        <p:spPr>
          <a:xfrm rot="776530">
            <a:off x="5839344" y="5180294"/>
            <a:ext cx="2642689" cy="1759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For to_COLS 5.wav">
            <a:hlinkClick r:id="" action="ppaction://media"/>
          </p:cNvPr>
          <p:cNvPicPr>
            <a:picLocks noRot="1" noChangeAspect="1"/>
          </p:cNvPicPr>
          <p:nvPr>
            <a:audioFile r:link="rId1"/>
          </p:nvPr>
        </p:nvPicPr>
        <p:blipFill>
          <a:blip r:embed="rId7"/>
          <a:stretch>
            <a:fillRect/>
          </a:stretch>
        </p:blipFill>
        <p:spPr>
          <a:xfrm>
            <a:off x="1597163" y="4156655"/>
            <a:ext cx="212725" cy="212725"/>
          </a:xfrm>
          <a:prstGeom prst="rect">
            <a:avLst/>
          </a:prstGeom>
        </p:spPr>
      </p:pic>
      <p:pic>
        <p:nvPicPr>
          <p:cNvPr id="15" name="For to_COLS 13.wav">
            <a:hlinkClick r:id="" action="ppaction://media"/>
          </p:cNvPr>
          <p:cNvPicPr>
            <a:picLocks noRot="1" noChangeAspect="1"/>
          </p:cNvPicPr>
          <p:nvPr>
            <a:audioFile r:link="rId2"/>
          </p:nvPr>
        </p:nvPicPr>
        <p:blipFill>
          <a:blip r:embed="rId7"/>
          <a:stretch>
            <a:fillRect/>
          </a:stretch>
        </p:blipFill>
        <p:spPr>
          <a:xfrm>
            <a:off x="1597163" y="2193790"/>
            <a:ext cx="212725" cy="21272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15" fill="hold"/>
                                        <p:tgtEl>
                                          <p:spTgt spid="14"/>
                                        </p:tgtEl>
                                      </p:cBhvr>
                                    </p:cmd>
                                  </p:childTnLst>
                                </p:cTn>
                              </p:par>
                            </p:childTnLst>
                          </p:cTn>
                        </p:par>
                      </p:childTnLst>
                    </p:cTn>
                  </p:par>
                </p:childTnLst>
              </p:cTn>
              <p:nextCondLst>
                <p:cond evt="onClick" delay="0">
                  <p:tgtEl>
                    <p:spTgt spid="1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670" fill="hold"/>
                                        <p:tgtEl>
                                          <p:spTgt spid="15"/>
                                        </p:tgtEl>
                                      </p:cBhvr>
                                    </p:cmd>
                                  </p:childTnLst>
                                </p:cTn>
                              </p:par>
                            </p:childTnLst>
                          </p:cTn>
                        </p:par>
                      </p:childTnLst>
                    </p:cTn>
                  </p:par>
                </p:childTnLst>
              </p:cTn>
              <p:nextCondLst>
                <p:cond evt="onClick" delay="0">
                  <p:tgtEl>
                    <p:spTgt spid="1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773850"/>
            <a:ext cx="9144000" cy="78840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98475" y="893203"/>
            <a:ext cx="7313613" cy="868362"/>
          </a:xfrm>
        </p:spPr>
        <p:txBody>
          <a:bodyPr>
            <a:noAutofit/>
          </a:bodyPr>
          <a:lstStyle/>
          <a:p>
            <a:pPr algn="l"/>
            <a:r>
              <a:rPr lang="en-US" sz="9000" i="1" spc="300" dirty="0" smtClean="0">
                <a:solidFill>
                  <a:srgbClr val="474339"/>
                </a:solidFill>
                <a:latin typeface="Modern No. 20"/>
                <a:cs typeface="Modern No. 20"/>
              </a:rPr>
              <a:t>A-</a:t>
            </a:r>
            <a:r>
              <a:rPr lang="en-US" sz="9000" spc="300" dirty="0" smtClean="0">
                <a:solidFill>
                  <a:srgbClr val="474339"/>
                </a:solidFill>
                <a:latin typeface="Modern No. 20"/>
                <a:cs typeface="Modern No. 20"/>
              </a:rPr>
              <a:t>Prefixing</a:t>
            </a:r>
            <a:endParaRPr lang="en-US" sz="9000" i="1" spc="300" dirty="0">
              <a:solidFill>
                <a:srgbClr val="474339"/>
              </a:solidFill>
              <a:latin typeface="Modern No. 20"/>
              <a:cs typeface="Modern No. 20"/>
            </a:endParaRPr>
          </a:p>
        </p:txBody>
      </p:sp>
      <p:sp>
        <p:nvSpPr>
          <p:cNvPr id="3" name="Content Placeholder 2"/>
          <p:cNvSpPr>
            <a:spLocks noGrp="1"/>
          </p:cNvSpPr>
          <p:nvPr>
            <p:ph idx="1"/>
          </p:nvPr>
        </p:nvSpPr>
        <p:spPr>
          <a:xfrm>
            <a:off x="498476" y="1761565"/>
            <a:ext cx="4869114" cy="4364598"/>
          </a:xfrm>
        </p:spPr>
        <p:txBody>
          <a:bodyPr/>
          <a:lstStyle/>
          <a:p>
            <a:r>
              <a:rPr lang="en-US" dirty="0" smtClean="0">
                <a:solidFill>
                  <a:schemeClr val="tx2">
                    <a:lumMod val="25000"/>
                  </a:schemeClr>
                </a:solidFill>
              </a:rPr>
              <a:t>Big ideas:</a:t>
            </a:r>
          </a:p>
          <a:p>
            <a:pPr lvl="1"/>
            <a:r>
              <a:rPr lang="en-US" dirty="0" smtClean="0">
                <a:solidFill>
                  <a:schemeClr val="tx2">
                    <a:lumMod val="25000"/>
                  </a:schemeClr>
                </a:solidFill>
              </a:rPr>
              <a:t>This feature has roots that go all the way back to Old English.</a:t>
            </a:r>
          </a:p>
          <a:p>
            <a:pPr lvl="1"/>
            <a:r>
              <a:rPr lang="en-US" dirty="0" smtClean="0">
                <a:solidFill>
                  <a:schemeClr val="tx2">
                    <a:lumMod val="25000"/>
                  </a:schemeClr>
                </a:solidFill>
              </a:rPr>
              <a:t>It’s derived from the prepositions at/on: “She is at working.”</a:t>
            </a:r>
          </a:p>
          <a:p>
            <a:pPr lvl="1"/>
            <a:r>
              <a:rPr lang="en-US" dirty="0" smtClean="0">
                <a:solidFill>
                  <a:schemeClr val="tx2">
                    <a:lumMod val="25000"/>
                  </a:schemeClr>
                </a:solidFill>
              </a:rPr>
              <a:t>This is a stereotypical Appalachian feature, but in reality, it’s not that common in everyday speech. </a:t>
            </a:r>
            <a:endParaRPr lang="en-US" dirty="0">
              <a:solidFill>
                <a:schemeClr val="tx2">
                  <a:lumMod val="25000"/>
                </a:schemeClr>
              </a:solidFill>
            </a:endParaRPr>
          </a:p>
        </p:txBody>
      </p:sp>
      <p:pic>
        <p:nvPicPr>
          <p:cNvPr id="5" name="Picture 4" descr="Appalachia-Waterfalls.jpg"/>
          <p:cNvPicPr>
            <a:picLocks noChangeAspect="1"/>
          </p:cNvPicPr>
          <p:nvPr/>
        </p:nvPicPr>
        <p:blipFill>
          <a:blip r:embed="rId2"/>
          <a:srcRect b="16517"/>
          <a:stretch>
            <a:fillRect/>
          </a:stretch>
        </p:blipFill>
        <p:spPr>
          <a:xfrm rot="21232339">
            <a:off x="5936550" y="1938179"/>
            <a:ext cx="2908400" cy="18210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ppalachia.jpg"/>
          <p:cNvPicPr>
            <a:picLocks noChangeAspect="1"/>
          </p:cNvPicPr>
          <p:nvPr/>
        </p:nvPicPr>
        <p:blipFill>
          <a:blip r:embed="rId3"/>
          <a:stretch>
            <a:fillRect/>
          </a:stretch>
        </p:blipFill>
        <p:spPr>
          <a:xfrm rot="450178">
            <a:off x="6349683" y="3560763"/>
            <a:ext cx="2350471" cy="15596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992116"/>
            <a:ext cx="9144000" cy="76944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0" y="1123856"/>
            <a:ext cx="9144000" cy="914400"/>
          </a:xfrm>
        </p:spPr>
        <p:txBody>
          <a:bodyPr>
            <a:noAutofit/>
          </a:bodyPr>
          <a:lstStyle/>
          <a:p>
            <a:pPr algn="l"/>
            <a:r>
              <a:rPr lang="en-US" sz="9000" dirty="0" smtClean="0">
                <a:solidFill>
                  <a:srgbClr val="453D2C"/>
                </a:solidFill>
                <a:latin typeface="Modern No. 20"/>
                <a:cs typeface="Modern No. 20"/>
              </a:rPr>
              <a:t>Listen up. </a:t>
            </a:r>
            <a:endParaRPr lang="en-US" sz="9000" dirty="0">
              <a:solidFill>
                <a:srgbClr val="453D2C"/>
              </a:solidFill>
              <a:latin typeface="Modern No. 20"/>
              <a:cs typeface="Modern No. 20"/>
            </a:endParaRPr>
          </a:p>
        </p:txBody>
      </p:sp>
      <p:sp>
        <p:nvSpPr>
          <p:cNvPr id="3" name="Content Placeholder 2"/>
          <p:cNvSpPr>
            <a:spLocks noGrp="1"/>
          </p:cNvSpPr>
          <p:nvPr>
            <p:ph idx="1"/>
          </p:nvPr>
        </p:nvSpPr>
        <p:spPr>
          <a:xfrm>
            <a:off x="-551792" y="2144618"/>
            <a:ext cx="4572766" cy="4584807"/>
          </a:xfrm>
        </p:spPr>
        <p:txBody>
          <a:bodyPr>
            <a:normAutofit lnSpcReduction="10000"/>
          </a:bodyPr>
          <a:lstStyle/>
          <a:p>
            <a:pPr>
              <a:buNone/>
            </a:pPr>
            <a:r>
              <a:rPr lang="en-US" b="1" i="1" dirty="0" smtClean="0">
                <a:solidFill>
                  <a:srgbClr val="453D2C"/>
                </a:solidFill>
              </a:rPr>
              <a:t>		A-</a:t>
            </a:r>
            <a:r>
              <a:rPr lang="en-US" b="1" dirty="0" smtClean="0">
                <a:solidFill>
                  <a:srgbClr val="453D2C"/>
                </a:solidFill>
              </a:rPr>
              <a:t>prefixing example #1</a:t>
            </a:r>
          </a:p>
          <a:p>
            <a:pPr lvl="1">
              <a:buNone/>
            </a:pPr>
            <a:r>
              <a:rPr lang="en-US" sz="1514" dirty="0" smtClean="0">
                <a:solidFill>
                  <a:srgbClr val="453D2C"/>
                </a:solidFill>
              </a:rPr>
              <a:t>	Yeah, well see, Tom’s mother, when she, her and Dad was a-living they’d have ah, well Pauline and them used to come out here every Sunday for dinner when Pauline and Howard was a-living. And the </a:t>
            </a:r>
            <a:r>
              <a:rPr lang="en-US" sz="1514" dirty="0" err="1" smtClean="0">
                <a:solidFill>
                  <a:srgbClr val="453D2C"/>
                </a:solidFill>
              </a:rPr>
              <a:t>kids’d</a:t>
            </a:r>
            <a:r>
              <a:rPr lang="en-US" sz="1514" dirty="0" smtClean="0">
                <a:solidFill>
                  <a:srgbClr val="453D2C"/>
                </a:solidFill>
              </a:rPr>
              <a:t> come out.  And they’d uh, well </a:t>
            </a:r>
            <a:r>
              <a:rPr lang="en-US" sz="1514" dirty="0" err="1" smtClean="0">
                <a:solidFill>
                  <a:srgbClr val="453D2C"/>
                </a:solidFill>
              </a:rPr>
              <a:t>Dortha</a:t>
            </a:r>
            <a:r>
              <a:rPr lang="en-US" sz="1514" dirty="0" smtClean="0">
                <a:solidFill>
                  <a:srgbClr val="453D2C"/>
                </a:solidFill>
              </a:rPr>
              <a:t> and all of them was home here then, you know, and stuff.  And, uh, they’d come out and have dinner with them.  And then after the kids got a-married, well, we started having Thanksgiving and Christmas, you know. And uh, oh, ah, Easter, we’d have, we’ll have a cook, you know, get together and cook, like that.  And I know people have made remarks about all of us a-being here. And up the road nobody, you know, come you know at the holidays. They said that, uh, well ah, Tom and Liz and </a:t>
            </a:r>
            <a:r>
              <a:rPr lang="en-US" sz="1514" dirty="0" err="1" smtClean="0">
                <a:solidFill>
                  <a:srgbClr val="453D2C"/>
                </a:solidFill>
              </a:rPr>
              <a:t>them’s</a:t>
            </a:r>
            <a:r>
              <a:rPr lang="en-US" sz="1514" dirty="0" smtClean="0">
                <a:solidFill>
                  <a:srgbClr val="453D2C"/>
                </a:solidFill>
              </a:rPr>
              <a:t> got something a-</a:t>
            </a:r>
            <a:r>
              <a:rPr lang="en-US" sz="1514" dirty="0" err="1" smtClean="0">
                <a:solidFill>
                  <a:srgbClr val="453D2C"/>
                </a:solidFill>
              </a:rPr>
              <a:t>going,you</a:t>
            </a:r>
            <a:r>
              <a:rPr lang="en-US" sz="1514" dirty="0" smtClean="0">
                <a:solidFill>
                  <a:srgbClr val="453D2C"/>
                </a:solidFill>
              </a:rPr>
              <a:t> know, like that.</a:t>
            </a:r>
          </a:p>
          <a:p>
            <a:pPr lvl="1"/>
            <a:endParaRPr lang="en-US" dirty="0" smtClean="0">
              <a:solidFill>
                <a:srgbClr val="453D2C"/>
              </a:solidFill>
            </a:endParaRPr>
          </a:p>
          <a:p>
            <a:pPr lvl="1"/>
            <a:endParaRPr lang="en-US" i="1" dirty="0">
              <a:solidFill>
                <a:srgbClr val="453D2C"/>
              </a:solidFill>
            </a:endParaRPr>
          </a:p>
        </p:txBody>
      </p:sp>
      <p:pic>
        <p:nvPicPr>
          <p:cNvPr id="7" name="Picture 6" descr="listen.jpg"/>
          <p:cNvPicPr>
            <a:picLocks noChangeAspect="1"/>
          </p:cNvPicPr>
          <p:nvPr/>
        </p:nvPicPr>
        <p:blipFill>
          <a:blip r:embed="rId4"/>
          <a:stretch>
            <a:fillRect/>
          </a:stretch>
        </p:blipFill>
        <p:spPr>
          <a:xfrm rot="254790">
            <a:off x="5102930" y="156558"/>
            <a:ext cx="4335710" cy="2889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ontent Placeholder 2"/>
          <p:cNvSpPr txBox="1">
            <a:spLocks/>
          </p:cNvSpPr>
          <p:nvPr/>
        </p:nvSpPr>
        <p:spPr>
          <a:xfrm>
            <a:off x="3766207" y="3202460"/>
            <a:ext cx="5166902" cy="3526965"/>
          </a:xfrm>
          <a:prstGeom prst="rect">
            <a:avLst/>
          </a:prstGeom>
        </p:spPr>
        <p:txBody>
          <a:bodyPr vert="horz" lIns="91440" tIns="45720" rIns="91440" bIns="45720" rtlCol="0">
            <a:normAutofit fontScale="92500" lnSpcReduction="20000"/>
          </a:bodyPr>
          <a:lstStyle/>
          <a:p>
            <a:pPr marL="457200" marR="0" lvl="0" indent="-457200" algn="l" defTabSz="914400" rtl="0" eaLnBrk="1" fontAlgn="auto" latinLnBrk="0" hangingPunct="1">
              <a:lnSpc>
                <a:spcPct val="100000"/>
              </a:lnSpc>
              <a:spcBef>
                <a:spcPts val="2000"/>
              </a:spcBef>
              <a:spcAft>
                <a:spcPts val="0"/>
              </a:spcAft>
              <a:buClr>
                <a:schemeClr val="tx1">
                  <a:lumMod val="75000"/>
                  <a:lumOff val="25000"/>
                </a:schemeClr>
              </a:buClr>
              <a:buSzPct val="75000"/>
              <a:tabLst/>
              <a:defRPr/>
            </a:pPr>
            <a:r>
              <a:rPr kumimoji="0" lang="en-US" sz="2200" b="0" i="1" u="none" strike="noStrike" kern="1200" cap="none" spc="0" normalizeH="0" baseline="0" noProof="0" dirty="0" smtClean="0">
                <a:ln>
                  <a:noFill/>
                </a:ln>
                <a:solidFill>
                  <a:srgbClr val="453D2C"/>
                </a:solidFill>
                <a:effectLst/>
                <a:uLnTx/>
                <a:uFillTx/>
                <a:latin typeface="+mn-lt"/>
                <a:ea typeface="+mn-ea"/>
                <a:cs typeface="+mn-cs"/>
              </a:rPr>
              <a:t>		</a:t>
            </a:r>
            <a:r>
              <a:rPr kumimoji="0" lang="en-US" sz="2200" b="1" i="1" u="none" strike="noStrike" kern="1200" cap="none" spc="0" normalizeH="0" baseline="0" noProof="0" dirty="0" smtClean="0">
                <a:ln>
                  <a:noFill/>
                </a:ln>
                <a:solidFill>
                  <a:srgbClr val="453D2C"/>
                </a:solidFill>
                <a:effectLst/>
                <a:uLnTx/>
                <a:uFillTx/>
                <a:latin typeface="+mn-lt"/>
                <a:ea typeface="+mn-ea"/>
                <a:cs typeface="+mn-cs"/>
              </a:rPr>
              <a:t>A-</a:t>
            </a:r>
            <a:r>
              <a:rPr kumimoji="0" lang="en-US" sz="2200" b="1" i="0" u="none" strike="noStrike" kern="1200" cap="none" spc="0" normalizeH="0" baseline="0" noProof="0" dirty="0" smtClean="0">
                <a:ln>
                  <a:noFill/>
                </a:ln>
                <a:solidFill>
                  <a:srgbClr val="453D2C"/>
                </a:solidFill>
                <a:effectLst/>
                <a:uLnTx/>
                <a:uFillTx/>
                <a:latin typeface="+mn-lt"/>
                <a:ea typeface="+mn-ea"/>
                <a:cs typeface="+mn-cs"/>
              </a:rPr>
              <a:t>prefixing example #2</a:t>
            </a:r>
          </a:p>
          <a:p>
            <a:pPr marL="914400" marR="0" lvl="1" indent="-457200" algn="l" defTabSz="914400" rtl="0" eaLnBrk="1" fontAlgn="auto" latinLnBrk="0" hangingPunct="1">
              <a:lnSpc>
                <a:spcPct val="100000"/>
              </a:lnSpc>
              <a:spcBef>
                <a:spcPts val="600"/>
              </a:spcBef>
              <a:spcAft>
                <a:spcPts val="0"/>
              </a:spcAft>
              <a:buClr>
                <a:schemeClr val="tx1">
                  <a:lumMod val="50000"/>
                  <a:lumOff val="50000"/>
                </a:schemeClr>
              </a:buClr>
              <a:buSzPct val="75000"/>
              <a:tabLst/>
              <a:defRPr/>
            </a:pPr>
            <a:r>
              <a:rPr kumimoji="0" lang="en-US" sz="1806" b="0" i="0" u="none" strike="noStrike" kern="1200" cap="none" spc="0" normalizeH="0" baseline="0" noProof="0" dirty="0" smtClean="0">
                <a:ln>
                  <a:noFill/>
                </a:ln>
                <a:solidFill>
                  <a:srgbClr val="453D2C"/>
                </a:solidFill>
                <a:effectLst/>
                <a:uLnTx/>
                <a:uFillTx/>
                <a:latin typeface="+mn-lt"/>
                <a:ea typeface="+mn-ea"/>
                <a:cs typeface="+mn-cs"/>
              </a:rPr>
              <a:t>	“Well, they have to have an eye on the whole bunch at the same time. But they usually, the way they done it in our class, she would teach one class at a time, mainly. And then while the other class was a-studying something else, she would teach another class. But you had different classes going on the whole day Long, I mean, you could be a-reading, "Baby Ray Has A Dog" in the primary class, and she might be teaching math over in the eighth grade at the other side of the room at the same time, and you was trying to read and remember what you was doing instead of what she was doing.”</a:t>
            </a:r>
          </a:p>
          <a:p>
            <a:pPr marL="914400" marR="0" lvl="1" indent="-457200" algn="l" defTabSz="914400" rtl="0" eaLnBrk="1" fontAlgn="auto" latinLnBrk="0" hangingPunct="1">
              <a:lnSpc>
                <a:spcPct val="100000"/>
              </a:lnSpc>
              <a:spcBef>
                <a:spcPts val="600"/>
              </a:spcBef>
              <a:spcAft>
                <a:spcPts val="0"/>
              </a:spcAft>
              <a:buClr>
                <a:schemeClr val="tx1">
                  <a:lumMod val="50000"/>
                  <a:lumOff val="50000"/>
                </a:schemeClr>
              </a:buClr>
              <a:buSzPct val="75000"/>
              <a:buFont typeface="Wingdings 2" pitchFamily="18" charset="2"/>
              <a:buChar char=""/>
              <a:tabLst/>
              <a:defRPr/>
            </a:pPr>
            <a:endParaRPr kumimoji="0" lang="en-US" sz="2000" b="0" i="1" u="none" strike="noStrike" kern="1200" cap="none" spc="0" normalizeH="0" baseline="0" noProof="0" dirty="0">
              <a:ln>
                <a:noFill/>
              </a:ln>
              <a:solidFill>
                <a:srgbClr val="453D2C"/>
              </a:solidFill>
              <a:effectLst/>
              <a:uLnTx/>
              <a:uFillTx/>
              <a:latin typeface="+mn-lt"/>
              <a:ea typeface="+mn-ea"/>
              <a:cs typeface="+mn-cs"/>
            </a:endParaRPr>
          </a:p>
        </p:txBody>
      </p:sp>
      <p:cxnSp>
        <p:nvCxnSpPr>
          <p:cNvPr id="16" name="Straight Connector 15"/>
          <p:cNvCxnSpPr/>
          <p:nvPr/>
        </p:nvCxnSpPr>
        <p:spPr>
          <a:xfrm rot="16200000" flipH="1">
            <a:off x="1734752" y="4301026"/>
            <a:ext cx="5096433" cy="1751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pic>
        <p:nvPicPr>
          <p:cNvPr id="10" name="A prefixing_MON 9.wav">
            <a:hlinkClick r:id="" action="ppaction://media"/>
          </p:cNvPr>
          <p:cNvPicPr>
            <a:picLocks noRot="1" noChangeAspect="1"/>
          </p:cNvPicPr>
          <p:nvPr>
            <a:audioFile r:link="rId1"/>
          </p:nvPr>
        </p:nvPicPr>
        <p:blipFill>
          <a:blip r:embed="rId5"/>
          <a:stretch>
            <a:fillRect/>
          </a:stretch>
        </p:blipFill>
        <p:spPr>
          <a:xfrm>
            <a:off x="7706267" y="3319551"/>
            <a:ext cx="212725" cy="212725"/>
          </a:xfrm>
          <a:prstGeom prst="rect">
            <a:avLst/>
          </a:prstGeom>
        </p:spPr>
      </p:pic>
      <p:pic>
        <p:nvPicPr>
          <p:cNvPr id="11" name="A prefixing_TYL 1.wav">
            <a:hlinkClick r:id="" action="ppaction://media"/>
          </p:cNvPr>
          <p:cNvPicPr>
            <a:picLocks noRot="1" noChangeAspect="1"/>
          </p:cNvPicPr>
          <p:nvPr>
            <a:audioFile r:link="rId2"/>
          </p:nvPr>
        </p:nvPicPr>
        <p:blipFill>
          <a:blip r:embed="rId5"/>
          <a:stretch>
            <a:fillRect/>
          </a:stretch>
        </p:blipFill>
        <p:spPr>
          <a:xfrm>
            <a:off x="3659844" y="2263187"/>
            <a:ext cx="212725" cy="21272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932"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2688" fill="hold"/>
                                        <p:tgtEl>
                                          <p:spTgt spid="11"/>
                                        </p:tgtEl>
                                      </p:cBhvr>
                                    </p:cmd>
                                  </p:childTnLst>
                                </p:cTn>
                              </p:par>
                            </p:childTnLst>
                          </p:cTn>
                        </p:par>
                      </p:childTnLst>
                    </p:cTn>
                  </p:par>
                </p:childTnLst>
              </p:cTn>
              <p:nextCondLst>
                <p:cond evt="onClick" delay="0">
                  <p:tgtEl>
                    <p:spTgt spid="11"/>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735723"/>
            <a:ext cx="9144000" cy="64331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59407" y="735724"/>
            <a:ext cx="9608207" cy="868362"/>
          </a:xfrm>
        </p:spPr>
        <p:txBody>
          <a:bodyPr>
            <a:noAutofit/>
          </a:bodyPr>
          <a:lstStyle/>
          <a:p>
            <a:r>
              <a:rPr lang="en-US" sz="8000" dirty="0" smtClean="0">
                <a:solidFill>
                  <a:srgbClr val="453D2C"/>
                </a:solidFill>
                <a:latin typeface="Modern No. 20"/>
                <a:cs typeface="Modern No. 20"/>
              </a:rPr>
              <a:t>Demonstrative </a:t>
            </a:r>
            <a:r>
              <a:rPr lang="en-US" sz="8000" i="1" dirty="0" smtClean="0">
                <a:solidFill>
                  <a:srgbClr val="453D2C"/>
                </a:solidFill>
                <a:latin typeface="Modern No. 20"/>
                <a:cs typeface="Modern No. 20"/>
              </a:rPr>
              <a:t>them.</a:t>
            </a:r>
            <a:endParaRPr lang="en-US" sz="8000" dirty="0">
              <a:solidFill>
                <a:srgbClr val="453D2C"/>
              </a:solidFill>
              <a:latin typeface="Modern No. 20"/>
              <a:cs typeface="Modern No. 20"/>
            </a:endParaRPr>
          </a:p>
        </p:txBody>
      </p:sp>
      <p:sp>
        <p:nvSpPr>
          <p:cNvPr id="3" name="Content Placeholder 2"/>
          <p:cNvSpPr>
            <a:spLocks noGrp="1"/>
          </p:cNvSpPr>
          <p:nvPr>
            <p:ph idx="1"/>
          </p:nvPr>
        </p:nvSpPr>
        <p:spPr>
          <a:xfrm>
            <a:off x="4348057" y="1761565"/>
            <a:ext cx="4795943" cy="4364598"/>
          </a:xfrm>
        </p:spPr>
        <p:txBody>
          <a:bodyPr/>
          <a:lstStyle/>
          <a:p>
            <a:r>
              <a:rPr lang="en-US" dirty="0" smtClean="0">
                <a:solidFill>
                  <a:srgbClr val="453D2C"/>
                </a:solidFill>
              </a:rPr>
              <a:t>Big ideas:</a:t>
            </a:r>
          </a:p>
          <a:p>
            <a:pPr lvl="1"/>
            <a:r>
              <a:rPr lang="en-US" dirty="0" smtClean="0">
                <a:solidFill>
                  <a:srgbClr val="453D2C"/>
                </a:solidFill>
              </a:rPr>
              <a:t>“this,” “that,” “these,” and “those” are all possible demonstratives in English </a:t>
            </a:r>
          </a:p>
          <a:p>
            <a:pPr lvl="1"/>
            <a:r>
              <a:rPr lang="en-US" dirty="0" smtClean="0">
                <a:solidFill>
                  <a:srgbClr val="453D2C"/>
                </a:solidFill>
              </a:rPr>
              <a:t>Some dialects also include another choice: “them”</a:t>
            </a:r>
          </a:p>
          <a:p>
            <a:pPr lvl="1"/>
            <a:r>
              <a:rPr lang="en-US" dirty="0" smtClean="0">
                <a:solidFill>
                  <a:srgbClr val="453D2C"/>
                </a:solidFill>
              </a:rPr>
              <a:t>“them” usually appears in places where you might expect “those” </a:t>
            </a:r>
            <a:endParaRPr lang="en-US" dirty="0">
              <a:solidFill>
                <a:srgbClr val="453D2C"/>
              </a:solidFill>
            </a:endParaRPr>
          </a:p>
        </p:txBody>
      </p:sp>
      <p:pic>
        <p:nvPicPr>
          <p:cNvPr id="5" name="Picture 4" descr="066 AUTUMN IN APPALACHIA - PHOTOGRAPHY - ROBERT CLAYTON - EMPLOYEE - REAL ESTATE MANAGEMENT.jpg"/>
          <p:cNvPicPr>
            <a:picLocks noChangeAspect="1"/>
          </p:cNvPicPr>
          <p:nvPr/>
        </p:nvPicPr>
        <p:blipFill>
          <a:blip r:embed="rId2"/>
          <a:stretch>
            <a:fillRect/>
          </a:stretch>
        </p:blipFill>
        <p:spPr>
          <a:xfrm rot="21150084">
            <a:off x="717235" y="1834196"/>
            <a:ext cx="3708824" cy="27816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475" y="2038256"/>
            <a:ext cx="4314731" cy="4364598"/>
          </a:xfrm>
        </p:spPr>
        <p:txBody>
          <a:bodyPr/>
          <a:lstStyle/>
          <a:p>
            <a:pPr>
              <a:buNone/>
            </a:pPr>
            <a:r>
              <a:rPr lang="en-US" b="1" dirty="0" smtClean="0">
                <a:solidFill>
                  <a:srgbClr val="453D2C"/>
                </a:solidFill>
              </a:rPr>
              <a:t>Demonstrative </a:t>
            </a:r>
            <a:r>
              <a:rPr lang="en-US" b="1" i="1" dirty="0" smtClean="0">
                <a:solidFill>
                  <a:srgbClr val="453D2C"/>
                </a:solidFill>
              </a:rPr>
              <a:t>them </a:t>
            </a:r>
            <a:r>
              <a:rPr lang="en-US" b="1" dirty="0" smtClean="0">
                <a:solidFill>
                  <a:srgbClr val="453D2C"/>
                </a:solidFill>
              </a:rPr>
              <a:t>example #1</a:t>
            </a:r>
          </a:p>
          <a:p>
            <a:pPr lvl="1">
              <a:buNone/>
            </a:pPr>
            <a:r>
              <a:rPr lang="en-US" dirty="0" smtClean="0">
                <a:solidFill>
                  <a:srgbClr val="453D2C"/>
                </a:solidFill>
              </a:rPr>
              <a:t>And oh, there was hundreds of miles of red dog roads back in them days.</a:t>
            </a:r>
          </a:p>
          <a:p>
            <a:pPr lvl="1">
              <a:buNone/>
            </a:pPr>
            <a:endParaRPr lang="en-US" dirty="0" smtClean="0">
              <a:solidFill>
                <a:srgbClr val="453D2C"/>
              </a:solidFill>
            </a:endParaRPr>
          </a:p>
          <a:p>
            <a:pPr>
              <a:buNone/>
            </a:pPr>
            <a:r>
              <a:rPr lang="en-US" b="1" dirty="0" smtClean="0">
                <a:solidFill>
                  <a:srgbClr val="453D2C"/>
                </a:solidFill>
              </a:rPr>
              <a:t>Demonstrative </a:t>
            </a:r>
            <a:r>
              <a:rPr lang="en-US" b="1" i="1" dirty="0" smtClean="0">
                <a:solidFill>
                  <a:srgbClr val="453D2C"/>
                </a:solidFill>
              </a:rPr>
              <a:t>them </a:t>
            </a:r>
            <a:r>
              <a:rPr lang="en-US" b="1" dirty="0" smtClean="0">
                <a:solidFill>
                  <a:srgbClr val="453D2C"/>
                </a:solidFill>
              </a:rPr>
              <a:t>example #2 </a:t>
            </a:r>
            <a:endParaRPr lang="en-US" b="1" i="1" dirty="0" smtClean="0">
              <a:solidFill>
                <a:srgbClr val="453D2C"/>
              </a:solidFill>
            </a:endParaRPr>
          </a:p>
          <a:p>
            <a:pPr lvl="1">
              <a:buNone/>
            </a:pPr>
            <a:r>
              <a:rPr lang="en-US" dirty="0" smtClean="0">
                <a:solidFill>
                  <a:srgbClr val="453D2C"/>
                </a:solidFill>
              </a:rPr>
              <a:t>But all them young ladies though, they wanted to hold him. </a:t>
            </a:r>
            <a:endParaRPr lang="en-US" i="1" dirty="0">
              <a:solidFill>
                <a:srgbClr val="453D2C"/>
              </a:solidFill>
            </a:endParaRPr>
          </a:p>
        </p:txBody>
      </p:sp>
      <p:sp>
        <p:nvSpPr>
          <p:cNvPr id="9" name="Rectangle 8"/>
          <p:cNvSpPr/>
          <p:nvPr/>
        </p:nvSpPr>
        <p:spPr>
          <a:xfrm>
            <a:off x="0" y="992116"/>
            <a:ext cx="9144000" cy="76944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Title 1"/>
          <p:cNvSpPr txBox="1">
            <a:spLocks/>
          </p:cNvSpPr>
          <p:nvPr/>
        </p:nvSpPr>
        <p:spPr>
          <a:xfrm>
            <a:off x="0" y="1123856"/>
            <a:ext cx="9144000" cy="914400"/>
          </a:xfrm>
          <a:prstGeom prst="rect">
            <a:avLst/>
          </a:prstGeom>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9000" b="0" i="0" u="none" strike="noStrike" kern="1200" cap="none" spc="0" normalizeH="0" baseline="0" noProof="0" smtClean="0">
                <a:ln>
                  <a:noFill/>
                </a:ln>
                <a:solidFill>
                  <a:srgbClr val="453D2C"/>
                </a:solidFill>
                <a:effectLst/>
                <a:uLnTx/>
                <a:uFillTx/>
                <a:latin typeface="Modern No. 20"/>
                <a:ea typeface="+mj-ea"/>
                <a:cs typeface="Modern No. 20"/>
              </a:rPr>
              <a:t>Listen up. </a:t>
            </a:r>
            <a:endParaRPr kumimoji="0" lang="en-US" sz="9000" b="0" i="0" u="none" strike="noStrike" kern="1200" cap="none" spc="0" normalizeH="0" baseline="0" noProof="0" dirty="0">
              <a:ln>
                <a:noFill/>
              </a:ln>
              <a:solidFill>
                <a:srgbClr val="453D2C"/>
              </a:solidFill>
              <a:effectLst/>
              <a:uLnTx/>
              <a:uFillTx/>
              <a:latin typeface="Modern No. 20"/>
              <a:ea typeface="+mj-ea"/>
              <a:cs typeface="Modern No. 20"/>
            </a:endParaRPr>
          </a:p>
        </p:txBody>
      </p:sp>
      <p:pic>
        <p:nvPicPr>
          <p:cNvPr id="11" name="Picture 10" descr="listen.jpg"/>
          <p:cNvPicPr>
            <a:picLocks noChangeAspect="1"/>
          </p:cNvPicPr>
          <p:nvPr/>
        </p:nvPicPr>
        <p:blipFill>
          <a:blip r:embed="rId4"/>
          <a:stretch>
            <a:fillRect/>
          </a:stretch>
        </p:blipFill>
        <p:spPr>
          <a:xfrm rot="254790">
            <a:off x="4985719" y="239582"/>
            <a:ext cx="4335710" cy="2889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listen-1.jpg"/>
          <p:cNvPicPr>
            <a:picLocks noChangeAspect="1"/>
          </p:cNvPicPr>
          <p:nvPr/>
        </p:nvPicPr>
        <p:blipFill>
          <a:blip r:embed="rId5"/>
          <a:stretch>
            <a:fillRect/>
          </a:stretch>
        </p:blipFill>
        <p:spPr>
          <a:xfrm rot="21363099">
            <a:off x="4896970" y="2734784"/>
            <a:ext cx="3631345" cy="25580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megaphone-girl.jpg"/>
          <p:cNvPicPr>
            <a:picLocks noChangeAspect="1"/>
          </p:cNvPicPr>
          <p:nvPr/>
        </p:nvPicPr>
        <p:blipFill>
          <a:blip r:embed="rId6"/>
          <a:stretch>
            <a:fillRect/>
          </a:stretch>
        </p:blipFill>
        <p:spPr>
          <a:xfrm rot="776530">
            <a:off x="5722132" y="4967567"/>
            <a:ext cx="2642689" cy="1759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Dem Them_GBR 5.wav">
            <a:hlinkClick r:id="" action="ppaction://media"/>
          </p:cNvPr>
          <p:cNvPicPr>
            <a:picLocks noRot="1" noChangeAspect="1"/>
          </p:cNvPicPr>
          <p:nvPr>
            <a:audioFile r:link="rId1"/>
          </p:nvPr>
        </p:nvPicPr>
        <p:blipFill>
          <a:blip r:embed="rId7"/>
          <a:stretch>
            <a:fillRect/>
          </a:stretch>
        </p:blipFill>
        <p:spPr>
          <a:xfrm>
            <a:off x="1267302" y="4830187"/>
            <a:ext cx="212725" cy="212725"/>
          </a:xfrm>
          <a:prstGeom prst="rect">
            <a:avLst/>
          </a:prstGeom>
        </p:spPr>
      </p:pic>
      <p:pic>
        <p:nvPicPr>
          <p:cNvPr id="17" name="Dem Them_Mon 9.wav">
            <a:hlinkClick r:id="" action="ppaction://media"/>
          </p:cNvPr>
          <p:cNvPicPr>
            <a:picLocks noRot="1" noChangeAspect="1"/>
          </p:cNvPicPr>
          <p:nvPr>
            <a:audioFile r:link="rId2"/>
          </p:nvPr>
        </p:nvPicPr>
        <p:blipFill>
          <a:blip r:embed="rId7"/>
          <a:stretch>
            <a:fillRect/>
          </a:stretch>
        </p:blipFill>
        <p:spPr>
          <a:xfrm>
            <a:off x="1267302" y="2506434"/>
            <a:ext cx="212725" cy="21272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68" fill="hold"/>
                                        <p:tgtEl>
                                          <p:spTgt spid="16"/>
                                        </p:tgtEl>
                                      </p:cBhvr>
                                    </p:cmd>
                                  </p:childTnLst>
                                </p:cTn>
                              </p:par>
                            </p:childTnLst>
                          </p:cTn>
                        </p:par>
                      </p:childTnLst>
                    </p:cTn>
                  </p:par>
                </p:childTnLst>
              </p:cTn>
              <p:nextCondLst>
                <p:cond evt="onClick" delay="0">
                  <p:tgtEl>
                    <p:spTgt spid="1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650" fill="hold"/>
                                        <p:tgtEl>
                                          <p:spTgt spid="17"/>
                                        </p:tgtEl>
                                      </p:cBhvr>
                                    </p:cmd>
                                  </p:childTnLst>
                                </p:cTn>
                              </p:par>
                            </p:childTnLst>
                          </p:cTn>
                        </p:par>
                      </p:childTnLst>
                    </p:cTn>
                  </p:par>
                </p:childTnLst>
              </p:cTn>
              <p:nextCondLst>
                <p:cond evt="onClick" delay="0">
                  <p:tgtEl>
                    <p:spTgt spid="1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museum-of-appalachia.jpg"/>
          <p:cNvPicPr>
            <a:picLocks noChangeAspect="1"/>
          </p:cNvPicPr>
          <p:nvPr/>
        </p:nvPicPr>
        <p:blipFill>
          <a:blip r:embed="rId2"/>
          <a:stretch>
            <a:fillRect/>
          </a:stretch>
        </p:blipFill>
        <p:spPr>
          <a:xfrm rot="289918">
            <a:off x="4791634" y="1367746"/>
            <a:ext cx="3701530" cy="246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idx="1"/>
          </p:nvPr>
        </p:nvSpPr>
        <p:spPr>
          <a:xfrm>
            <a:off x="498476" y="1761565"/>
            <a:ext cx="3757894" cy="4364598"/>
          </a:xfrm>
        </p:spPr>
        <p:txBody>
          <a:bodyPr>
            <a:normAutofit fontScale="92500" lnSpcReduction="10000"/>
          </a:bodyPr>
          <a:lstStyle/>
          <a:p>
            <a:r>
              <a:rPr lang="en-US" dirty="0" smtClean="0">
                <a:solidFill>
                  <a:srgbClr val="453D2C"/>
                </a:solidFill>
              </a:rPr>
              <a:t>Big ideas:</a:t>
            </a:r>
          </a:p>
          <a:p>
            <a:pPr lvl="1"/>
            <a:r>
              <a:rPr lang="en-US" i="1" dirty="0" smtClean="0">
                <a:solidFill>
                  <a:srgbClr val="453D2C"/>
                </a:solidFill>
              </a:rPr>
              <a:t>Was </a:t>
            </a:r>
            <a:r>
              <a:rPr lang="en-US" dirty="0" smtClean="0">
                <a:solidFill>
                  <a:srgbClr val="453D2C"/>
                </a:solidFill>
              </a:rPr>
              <a:t>Leveling means using the singular form of the verb </a:t>
            </a:r>
            <a:r>
              <a:rPr lang="en-US" i="1" dirty="0" smtClean="0">
                <a:solidFill>
                  <a:srgbClr val="453D2C"/>
                </a:solidFill>
              </a:rPr>
              <a:t>be</a:t>
            </a:r>
            <a:r>
              <a:rPr lang="en-US" dirty="0" smtClean="0">
                <a:solidFill>
                  <a:srgbClr val="453D2C"/>
                </a:solidFill>
              </a:rPr>
              <a:t> with a plural subject.</a:t>
            </a:r>
          </a:p>
          <a:p>
            <a:pPr lvl="1"/>
            <a:r>
              <a:rPr lang="en-US" dirty="0" smtClean="0">
                <a:solidFill>
                  <a:srgbClr val="453D2C"/>
                </a:solidFill>
              </a:rPr>
              <a:t>The factors that influence who uses this feature and who does not, include: age, college experience, and social class.</a:t>
            </a:r>
          </a:p>
          <a:p>
            <a:pPr lvl="1"/>
            <a:r>
              <a:rPr lang="en-US" dirty="0" smtClean="0">
                <a:solidFill>
                  <a:srgbClr val="453D2C"/>
                </a:solidFill>
              </a:rPr>
              <a:t>Older speakers tend to use this feature the most, and members of lower social classes use it more often, as well.</a:t>
            </a:r>
            <a:endParaRPr lang="en-US" dirty="0">
              <a:solidFill>
                <a:srgbClr val="453D2C"/>
              </a:solidFill>
            </a:endParaRPr>
          </a:p>
        </p:txBody>
      </p:sp>
      <p:sp>
        <p:nvSpPr>
          <p:cNvPr id="5" name="Rectangle 4"/>
          <p:cNvSpPr/>
          <p:nvPr/>
        </p:nvSpPr>
        <p:spPr>
          <a:xfrm>
            <a:off x="0" y="572909"/>
            <a:ext cx="9144000" cy="64331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 name="Title 1"/>
          <p:cNvSpPr>
            <a:spLocks noGrp="1"/>
          </p:cNvSpPr>
          <p:nvPr>
            <p:ph type="title"/>
          </p:nvPr>
        </p:nvSpPr>
        <p:spPr>
          <a:xfrm>
            <a:off x="-159407" y="572910"/>
            <a:ext cx="9608207" cy="868362"/>
          </a:xfrm>
        </p:spPr>
        <p:txBody>
          <a:bodyPr>
            <a:noAutofit/>
          </a:bodyPr>
          <a:lstStyle/>
          <a:p>
            <a:r>
              <a:rPr lang="en-US" sz="8000" i="1" spc="600" dirty="0" smtClean="0">
                <a:solidFill>
                  <a:srgbClr val="453D2C"/>
                </a:solidFill>
                <a:latin typeface="Modern No. 20"/>
                <a:cs typeface="Modern No. 20"/>
              </a:rPr>
              <a:t>Was</a:t>
            </a:r>
            <a:r>
              <a:rPr lang="en-US" sz="8000" spc="600" dirty="0" smtClean="0">
                <a:solidFill>
                  <a:srgbClr val="453D2C"/>
                </a:solidFill>
                <a:latin typeface="Modern No. 20"/>
                <a:cs typeface="Modern No. 20"/>
              </a:rPr>
              <a:t> Leveling</a:t>
            </a:r>
            <a:endParaRPr lang="en-US" sz="8000" i="1" spc="600" dirty="0">
              <a:solidFill>
                <a:srgbClr val="453D2C"/>
              </a:solidFill>
              <a:latin typeface="Modern No. 20"/>
              <a:cs typeface="Modern No. 20"/>
            </a:endParaRPr>
          </a:p>
        </p:txBody>
      </p:sp>
      <p:pic>
        <p:nvPicPr>
          <p:cNvPr id="8" name="Picture 7" descr="riverton-wv.jpg"/>
          <p:cNvPicPr>
            <a:picLocks noChangeAspect="1"/>
          </p:cNvPicPr>
          <p:nvPr/>
        </p:nvPicPr>
        <p:blipFill>
          <a:blip r:embed="rId3"/>
          <a:stretch>
            <a:fillRect/>
          </a:stretch>
        </p:blipFill>
        <p:spPr>
          <a:xfrm rot="21405217">
            <a:off x="5445747" y="3888104"/>
            <a:ext cx="2950857" cy="15881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5" y="2038256"/>
            <a:ext cx="4431943" cy="4364598"/>
          </a:xfrm>
        </p:spPr>
        <p:txBody>
          <a:bodyPr/>
          <a:lstStyle/>
          <a:p>
            <a:pPr>
              <a:buNone/>
            </a:pPr>
            <a:r>
              <a:rPr lang="en-US" b="1" i="1" dirty="0" smtClean="0">
                <a:solidFill>
                  <a:srgbClr val="453D2C"/>
                </a:solidFill>
              </a:rPr>
              <a:t>Was</a:t>
            </a:r>
            <a:r>
              <a:rPr lang="en-US" b="1" dirty="0" smtClean="0">
                <a:solidFill>
                  <a:srgbClr val="453D2C"/>
                </a:solidFill>
              </a:rPr>
              <a:t> Leveling example #1</a:t>
            </a:r>
          </a:p>
          <a:p>
            <a:pPr lvl="1">
              <a:buNone/>
            </a:pPr>
            <a:r>
              <a:rPr lang="en-US" dirty="0" smtClean="0">
                <a:solidFill>
                  <a:srgbClr val="453D2C"/>
                </a:solidFill>
              </a:rPr>
              <a:t>Well, they hid for two solid years, and they didn’t even know they was up there.</a:t>
            </a:r>
          </a:p>
          <a:p>
            <a:pPr lvl="1">
              <a:buNone/>
            </a:pPr>
            <a:endParaRPr lang="en-US" i="1" dirty="0" smtClean="0">
              <a:solidFill>
                <a:srgbClr val="453D2C"/>
              </a:solidFill>
            </a:endParaRPr>
          </a:p>
          <a:p>
            <a:pPr>
              <a:buNone/>
            </a:pPr>
            <a:r>
              <a:rPr lang="en-US" b="1" i="1" dirty="0" smtClean="0">
                <a:solidFill>
                  <a:srgbClr val="453D2C"/>
                </a:solidFill>
              </a:rPr>
              <a:t>Was </a:t>
            </a:r>
            <a:r>
              <a:rPr lang="en-US" b="1" dirty="0" smtClean="0">
                <a:solidFill>
                  <a:srgbClr val="453D2C"/>
                </a:solidFill>
              </a:rPr>
              <a:t>Leveling example #2</a:t>
            </a:r>
          </a:p>
          <a:p>
            <a:pPr lvl="1">
              <a:buNone/>
            </a:pPr>
            <a:r>
              <a:rPr lang="en-US" dirty="0" smtClean="0">
                <a:solidFill>
                  <a:srgbClr val="453D2C"/>
                </a:solidFill>
              </a:rPr>
              <a:t>I swim in it while we was filling it up.</a:t>
            </a:r>
            <a:endParaRPr lang="en-US" i="1" dirty="0">
              <a:solidFill>
                <a:srgbClr val="453D2C"/>
              </a:solidFill>
            </a:endParaRPr>
          </a:p>
        </p:txBody>
      </p:sp>
      <p:sp>
        <p:nvSpPr>
          <p:cNvPr id="7" name="Rectangle 6"/>
          <p:cNvSpPr/>
          <p:nvPr/>
        </p:nvSpPr>
        <p:spPr>
          <a:xfrm>
            <a:off x="0" y="607391"/>
            <a:ext cx="9144000" cy="76944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8" name="Title 1"/>
          <p:cNvSpPr txBox="1">
            <a:spLocks/>
          </p:cNvSpPr>
          <p:nvPr/>
        </p:nvSpPr>
        <p:spPr>
          <a:xfrm>
            <a:off x="0" y="739131"/>
            <a:ext cx="9144000" cy="914400"/>
          </a:xfrm>
          <a:prstGeom prst="rect">
            <a:avLst/>
          </a:prstGeom>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9000" b="0" i="0" u="none" strike="noStrike" kern="1200" cap="none" spc="0" normalizeH="0" baseline="0" noProof="0" dirty="0" smtClean="0">
                <a:ln>
                  <a:noFill/>
                </a:ln>
                <a:solidFill>
                  <a:srgbClr val="453D2C"/>
                </a:solidFill>
                <a:effectLst/>
                <a:uLnTx/>
                <a:uFillTx/>
                <a:latin typeface="Modern No. 20"/>
                <a:ea typeface="+mj-ea"/>
                <a:cs typeface="Modern No. 20"/>
              </a:rPr>
              <a:t>Listen up. </a:t>
            </a:r>
            <a:endParaRPr kumimoji="0" lang="en-US" sz="9000" b="0" i="0" u="none" strike="noStrike" kern="1200" cap="none" spc="0" normalizeH="0" baseline="0" noProof="0" dirty="0">
              <a:ln>
                <a:noFill/>
              </a:ln>
              <a:solidFill>
                <a:srgbClr val="453D2C"/>
              </a:solidFill>
              <a:effectLst/>
              <a:uLnTx/>
              <a:uFillTx/>
              <a:latin typeface="Modern No. 20"/>
              <a:ea typeface="+mj-ea"/>
              <a:cs typeface="Modern No. 20"/>
            </a:endParaRPr>
          </a:p>
        </p:txBody>
      </p:sp>
      <p:pic>
        <p:nvPicPr>
          <p:cNvPr id="9" name="Picture 8" descr="listen.jpg"/>
          <p:cNvPicPr>
            <a:picLocks noChangeAspect="1"/>
          </p:cNvPicPr>
          <p:nvPr/>
        </p:nvPicPr>
        <p:blipFill>
          <a:blip r:embed="rId4"/>
          <a:stretch>
            <a:fillRect/>
          </a:stretch>
        </p:blipFill>
        <p:spPr>
          <a:xfrm rot="254790">
            <a:off x="5102930" y="156558"/>
            <a:ext cx="4335710" cy="2889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listen-1.jpg"/>
          <p:cNvPicPr>
            <a:picLocks noChangeAspect="1"/>
          </p:cNvPicPr>
          <p:nvPr/>
        </p:nvPicPr>
        <p:blipFill>
          <a:blip r:embed="rId5"/>
          <a:stretch>
            <a:fillRect/>
          </a:stretch>
        </p:blipFill>
        <p:spPr>
          <a:xfrm rot="21363099">
            <a:off x="5014181" y="2651760"/>
            <a:ext cx="3631345" cy="25580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megaphone-girl.jpg"/>
          <p:cNvPicPr>
            <a:picLocks noChangeAspect="1"/>
          </p:cNvPicPr>
          <p:nvPr/>
        </p:nvPicPr>
        <p:blipFill>
          <a:blip r:embed="rId6"/>
          <a:stretch>
            <a:fillRect/>
          </a:stretch>
        </p:blipFill>
        <p:spPr>
          <a:xfrm rot="776530">
            <a:off x="5839344" y="5180294"/>
            <a:ext cx="2642689" cy="1759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Was Leveling_LOG 8.wav">
            <a:hlinkClick r:id="" action="ppaction://media"/>
          </p:cNvPr>
          <p:cNvPicPr>
            <a:picLocks noRot="1" noChangeAspect="1"/>
          </p:cNvPicPr>
          <p:nvPr>
            <a:audioFile r:link="rId1"/>
          </p:nvPr>
        </p:nvPicPr>
        <p:blipFill>
          <a:blip r:embed="rId7"/>
          <a:stretch>
            <a:fillRect/>
          </a:stretch>
        </p:blipFill>
        <p:spPr>
          <a:xfrm>
            <a:off x="3982234" y="4127790"/>
            <a:ext cx="212725" cy="212725"/>
          </a:xfrm>
          <a:prstGeom prst="rect">
            <a:avLst/>
          </a:prstGeom>
        </p:spPr>
      </p:pic>
      <p:pic>
        <p:nvPicPr>
          <p:cNvPr id="15" name="Was Leveling_LOG 10.wav">
            <a:hlinkClick r:id="" action="ppaction://media"/>
          </p:cNvPr>
          <p:cNvPicPr>
            <a:picLocks noRot="1" noChangeAspect="1"/>
          </p:cNvPicPr>
          <p:nvPr>
            <a:audioFile r:link="rId2"/>
          </p:nvPr>
        </p:nvPicPr>
        <p:blipFill>
          <a:blip r:embed="rId7"/>
          <a:stretch>
            <a:fillRect/>
          </a:stretch>
        </p:blipFill>
        <p:spPr>
          <a:xfrm>
            <a:off x="3982234" y="2184168"/>
            <a:ext cx="212725" cy="21272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10" fill="hold"/>
                                        <p:tgtEl>
                                          <p:spTgt spid="14"/>
                                        </p:tgtEl>
                                      </p:cBhvr>
                                    </p:cmd>
                                  </p:childTnLst>
                                </p:cTn>
                              </p:par>
                            </p:childTnLst>
                          </p:cTn>
                        </p:par>
                      </p:childTnLst>
                    </p:cTn>
                  </p:par>
                </p:childTnLst>
              </p:cTn>
              <p:nextCondLst>
                <p:cond evt="onClick" delay="0">
                  <p:tgtEl>
                    <p:spTgt spid="1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650" fill="hold"/>
                                        <p:tgtEl>
                                          <p:spTgt spid="15"/>
                                        </p:tgtEl>
                                      </p:cBhvr>
                                    </p:cmd>
                                  </p:childTnLst>
                                </p:cTn>
                              </p:par>
                            </p:childTnLst>
                          </p:cTn>
                        </p:par>
                      </p:childTnLst>
                    </p:cTn>
                  </p:par>
                </p:childTnLst>
              </p:cTn>
              <p:nextCondLst>
                <p:cond evt="onClick" delay="0">
                  <p:tgtEl>
                    <p:spTgt spid="1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images.jpeg"/>
          <p:cNvPicPr>
            <a:picLocks noChangeAspect="1"/>
          </p:cNvPicPr>
          <p:nvPr/>
        </p:nvPicPr>
        <p:blipFill>
          <a:blip r:embed="rId2"/>
          <a:stretch>
            <a:fillRect/>
          </a:stretch>
        </p:blipFill>
        <p:spPr>
          <a:xfrm rot="774564">
            <a:off x="6638518" y="734861"/>
            <a:ext cx="2305239" cy="20534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idx="1"/>
          </p:nvPr>
        </p:nvSpPr>
        <p:spPr>
          <a:xfrm>
            <a:off x="498476" y="1761565"/>
            <a:ext cx="6446648" cy="4677266"/>
          </a:xfrm>
        </p:spPr>
        <p:txBody>
          <a:bodyPr>
            <a:normAutofit/>
          </a:bodyPr>
          <a:lstStyle/>
          <a:p>
            <a:r>
              <a:rPr lang="en-US" dirty="0" smtClean="0">
                <a:solidFill>
                  <a:srgbClr val="453D2C"/>
                </a:solidFill>
              </a:rPr>
              <a:t>Big Ideas: </a:t>
            </a:r>
          </a:p>
          <a:p>
            <a:pPr lvl="1"/>
            <a:r>
              <a:rPr lang="en-US" dirty="0" smtClean="0">
                <a:solidFill>
                  <a:srgbClr val="453D2C"/>
                </a:solidFill>
              </a:rPr>
              <a:t>When Perfective </a:t>
            </a:r>
            <a:r>
              <a:rPr lang="en-US" i="1" dirty="0" smtClean="0">
                <a:solidFill>
                  <a:srgbClr val="453D2C"/>
                </a:solidFill>
              </a:rPr>
              <a:t>done</a:t>
            </a:r>
            <a:r>
              <a:rPr lang="en-US" dirty="0" smtClean="0">
                <a:solidFill>
                  <a:srgbClr val="453D2C"/>
                </a:solidFill>
              </a:rPr>
              <a:t> is expressed, it functions as a part of the verb phrase, usually immediately preceding the verb. Ex: </a:t>
            </a:r>
            <a:r>
              <a:rPr lang="en-US" i="1" dirty="0" smtClean="0">
                <a:solidFill>
                  <a:srgbClr val="453D2C"/>
                </a:solidFill>
              </a:rPr>
              <a:t>We done washed the dishes.</a:t>
            </a:r>
          </a:p>
          <a:p>
            <a:pPr lvl="1"/>
            <a:r>
              <a:rPr lang="en-US" dirty="0" smtClean="0">
                <a:solidFill>
                  <a:srgbClr val="453D2C"/>
                </a:solidFill>
              </a:rPr>
              <a:t>Used similarly by all native ethnic groups across the US South, done is also used in British English, though with a different structure and slightly different meaning.</a:t>
            </a:r>
          </a:p>
          <a:p>
            <a:pPr lvl="1"/>
            <a:r>
              <a:rPr lang="en-US" dirty="0" smtClean="0">
                <a:solidFill>
                  <a:srgbClr val="453D2C"/>
                </a:solidFill>
              </a:rPr>
              <a:t>Despite this widespread usage, Perfective </a:t>
            </a:r>
            <a:r>
              <a:rPr lang="en-US" i="1" dirty="0" smtClean="0">
                <a:solidFill>
                  <a:srgbClr val="453D2C"/>
                </a:solidFill>
              </a:rPr>
              <a:t>done</a:t>
            </a:r>
            <a:r>
              <a:rPr lang="en-US" dirty="0" smtClean="0">
                <a:solidFill>
                  <a:srgbClr val="453D2C"/>
                </a:solidFill>
              </a:rPr>
              <a:t> is generally stigmatized outside of these speech communities, and it has become a sociolinguistic stereotype that is often employed in the use of racist or otherwise socially demeaning jokes.</a:t>
            </a:r>
            <a:endParaRPr lang="en-US" dirty="0">
              <a:solidFill>
                <a:srgbClr val="453D2C"/>
              </a:solidFill>
            </a:endParaRPr>
          </a:p>
        </p:txBody>
      </p:sp>
      <p:sp>
        <p:nvSpPr>
          <p:cNvPr id="5" name="Rectangle 4"/>
          <p:cNvSpPr/>
          <p:nvPr/>
        </p:nvSpPr>
        <p:spPr>
          <a:xfrm>
            <a:off x="49772" y="735722"/>
            <a:ext cx="9144000" cy="64331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 name="Title 1"/>
          <p:cNvSpPr>
            <a:spLocks noGrp="1"/>
          </p:cNvSpPr>
          <p:nvPr>
            <p:ph type="title"/>
          </p:nvPr>
        </p:nvSpPr>
        <p:spPr>
          <a:xfrm>
            <a:off x="-109635" y="735723"/>
            <a:ext cx="9608207" cy="868362"/>
          </a:xfrm>
        </p:spPr>
        <p:txBody>
          <a:bodyPr>
            <a:noAutofit/>
          </a:bodyPr>
          <a:lstStyle/>
          <a:p>
            <a:r>
              <a:rPr lang="en-US" sz="8000" spc="600" dirty="0" smtClean="0">
                <a:solidFill>
                  <a:srgbClr val="453D2C"/>
                </a:solidFill>
                <a:latin typeface="Modern No. 20"/>
                <a:cs typeface="Modern No. 20"/>
              </a:rPr>
              <a:t>Perfective </a:t>
            </a:r>
            <a:r>
              <a:rPr lang="en-US" sz="8000" i="1" spc="600" dirty="0" smtClean="0">
                <a:solidFill>
                  <a:srgbClr val="453D2C"/>
                </a:solidFill>
                <a:latin typeface="Modern No. 20"/>
                <a:cs typeface="Modern No. 20"/>
              </a:rPr>
              <a:t>done.</a:t>
            </a:r>
            <a:endParaRPr lang="en-US" sz="8000" spc="600" dirty="0">
              <a:solidFill>
                <a:srgbClr val="453D2C"/>
              </a:solidFill>
              <a:latin typeface="Modern No. 20"/>
              <a:cs typeface="Modern No. 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5" y="1761565"/>
            <a:ext cx="4178628" cy="4364598"/>
          </a:xfrm>
        </p:spPr>
        <p:txBody>
          <a:bodyPr>
            <a:normAutofit/>
          </a:bodyPr>
          <a:lstStyle/>
          <a:p>
            <a:pPr>
              <a:buNone/>
            </a:pPr>
            <a:r>
              <a:rPr lang="en-US" b="1" dirty="0" smtClean="0">
                <a:solidFill>
                  <a:srgbClr val="453D2C"/>
                </a:solidFill>
              </a:rPr>
              <a:t>Perfective </a:t>
            </a:r>
            <a:r>
              <a:rPr lang="en-US" b="1" i="1" dirty="0" smtClean="0">
                <a:solidFill>
                  <a:srgbClr val="453D2C"/>
                </a:solidFill>
              </a:rPr>
              <a:t>Done</a:t>
            </a:r>
            <a:r>
              <a:rPr lang="en-US" b="1" dirty="0" smtClean="0">
                <a:solidFill>
                  <a:srgbClr val="453D2C"/>
                </a:solidFill>
              </a:rPr>
              <a:t> example #1: </a:t>
            </a:r>
          </a:p>
          <a:p>
            <a:pPr lvl="1">
              <a:buNone/>
            </a:pPr>
            <a:r>
              <a:rPr lang="en-US" dirty="0" smtClean="0">
                <a:solidFill>
                  <a:srgbClr val="453D2C"/>
                </a:solidFill>
              </a:rPr>
              <a:t>Maybe not?  Okay. You done saw the money, didn’t you? </a:t>
            </a:r>
          </a:p>
          <a:p>
            <a:pPr>
              <a:buNone/>
            </a:pPr>
            <a:r>
              <a:rPr lang="en-US" b="1" dirty="0" smtClean="0">
                <a:solidFill>
                  <a:srgbClr val="453D2C"/>
                </a:solidFill>
              </a:rPr>
              <a:t>Perfective </a:t>
            </a:r>
            <a:r>
              <a:rPr lang="en-US" b="1" i="1" dirty="0" smtClean="0">
                <a:solidFill>
                  <a:srgbClr val="453D2C"/>
                </a:solidFill>
              </a:rPr>
              <a:t>Done</a:t>
            </a:r>
            <a:r>
              <a:rPr lang="en-US" b="1" dirty="0" smtClean="0">
                <a:solidFill>
                  <a:srgbClr val="453D2C"/>
                </a:solidFill>
              </a:rPr>
              <a:t> example #2:</a:t>
            </a:r>
          </a:p>
          <a:p>
            <a:pPr lvl="1">
              <a:buNone/>
            </a:pPr>
            <a:r>
              <a:rPr lang="en-US" dirty="0" smtClean="0">
                <a:solidFill>
                  <a:srgbClr val="453D2C"/>
                </a:solidFill>
              </a:rPr>
              <a:t>Well, they’d just you know, some guys, you know back until the union got advantage of them, when they hear that you done joined the union, they’d throw you out of the houses, see?</a:t>
            </a:r>
          </a:p>
          <a:p>
            <a:pPr lvl="1">
              <a:buNone/>
            </a:pPr>
            <a:endParaRPr lang="en-US" dirty="0">
              <a:solidFill>
                <a:srgbClr val="453D2C"/>
              </a:solidFill>
            </a:endParaRPr>
          </a:p>
        </p:txBody>
      </p:sp>
      <p:sp>
        <p:nvSpPr>
          <p:cNvPr id="7" name="Rectangle 6"/>
          <p:cNvSpPr/>
          <p:nvPr/>
        </p:nvSpPr>
        <p:spPr>
          <a:xfrm>
            <a:off x="0" y="607391"/>
            <a:ext cx="9144000" cy="76944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8" name="Title 1"/>
          <p:cNvSpPr txBox="1">
            <a:spLocks/>
          </p:cNvSpPr>
          <p:nvPr/>
        </p:nvSpPr>
        <p:spPr>
          <a:xfrm>
            <a:off x="0" y="739131"/>
            <a:ext cx="9144000" cy="914400"/>
          </a:xfrm>
          <a:prstGeom prst="rect">
            <a:avLst/>
          </a:prstGeom>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9000" b="0" i="0" u="none" strike="noStrike" kern="1200" cap="none" spc="0" normalizeH="0" baseline="0" noProof="0" dirty="0" smtClean="0">
                <a:ln>
                  <a:noFill/>
                </a:ln>
                <a:solidFill>
                  <a:srgbClr val="453D2C"/>
                </a:solidFill>
                <a:effectLst/>
                <a:uLnTx/>
                <a:uFillTx/>
                <a:latin typeface="Modern No. 20"/>
                <a:ea typeface="+mj-ea"/>
                <a:cs typeface="Modern No. 20"/>
              </a:rPr>
              <a:t>Listen up. </a:t>
            </a:r>
            <a:endParaRPr kumimoji="0" lang="en-US" sz="9000" b="0" i="0" u="none" strike="noStrike" kern="1200" cap="none" spc="0" normalizeH="0" baseline="0" noProof="0" dirty="0">
              <a:ln>
                <a:noFill/>
              </a:ln>
              <a:solidFill>
                <a:srgbClr val="453D2C"/>
              </a:solidFill>
              <a:effectLst/>
              <a:uLnTx/>
              <a:uFillTx/>
              <a:latin typeface="Modern No. 20"/>
              <a:ea typeface="+mj-ea"/>
              <a:cs typeface="Modern No. 20"/>
            </a:endParaRPr>
          </a:p>
        </p:txBody>
      </p:sp>
      <p:pic>
        <p:nvPicPr>
          <p:cNvPr id="9" name="Picture 8" descr="listen.jpg"/>
          <p:cNvPicPr>
            <a:picLocks noChangeAspect="1"/>
          </p:cNvPicPr>
          <p:nvPr/>
        </p:nvPicPr>
        <p:blipFill>
          <a:blip r:embed="rId4"/>
          <a:stretch>
            <a:fillRect/>
          </a:stretch>
        </p:blipFill>
        <p:spPr>
          <a:xfrm rot="254790">
            <a:off x="5102930" y="156558"/>
            <a:ext cx="4335710" cy="2889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listen-1.jpg"/>
          <p:cNvPicPr>
            <a:picLocks noChangeAspect="1"/>
          </p:cNvPicPr>
          <p:nvPr/>
        </p:nvPicPr>
        <p:blipFill>
          <a:blip r:embed="rId5"/>
          <a:stretch>
            <a:fillRect/>
          </a:stretch>
        </p:blipFill>
        <p:spPr>
          <a:xfrm rot="21363099">
            <a:off x="5014181" y="2651760"/>
            <a:ext cx="3631345" cy="25580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megaphone-girl.jpg"/>
          <p:cNvPicPr>
            <a:picLocks noChangeAspect="1"/>
          </p:cNvPicPr>
          <p:nvPr/>
        </p:nvPicPr>
        <p:blipFill>
          <a:blip r:embed="rId6"/>
          <a:stretch>
            <a:fillRect/>
          </a:stretch>
        </p:blipFill>
        <p:spPr>
          <a:xfrm rot="776530">
            <a:off x="5839344" y="5180294"/>
            <a:ext cx="2642689" cy="1759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erfective Done_Cols 17.wav">
            <a:hlinkClick r:id="" action="ppaction://media"/>
          </p:cNvPr>
          <p:cNvPicPr>
            <a:picLocks noRot="1" noChangeAspect="1"/>
          </p:cNvPicPr>
          <p:nvPr>
            <a:audioFile r:link="rId1"/>
          </p:nvPr>
        </p:nvPicPr>
        <p:blipFill>
          <a:blip r:embed="rId7"/>
          <a:stretch>
            <a:fillRect/>
          </a:stretch>
        </p:blipFill>
        <p:spPr>
          <a:xfrm>
            <a:off x="4359275" y="3202461"/>
            <a:ext cx="212725" cy="212725"/>
          </a:xfrm>
          <a:prstGeom prst="rect">
            <a:avLst/>
          </a:prstGeom>
        </p:spPr>
      </p:pic>
      <p:pic>
        <p:nvPicPr>
          <p:cNvPr id="15" name="Perfective done_LOG 1.wav">
            <a:hlinkClick r:id="" action="ppaction://media"/>
          </p:cNvPr>
          <p:cNvPicPr>
            <a:picLocks noRot="1" noChangeAspect="1"/>
          </p:cNvPicPr>
          <p:nvPr>
            <a:audioFile r:link="rId2"/>
          </p:nvPr>
        </p:nvPicPr>
        <p:blipFill>
          <a:blip r:embed="rId7"/>
          <a:stretch>
            <a:fillRect/>
          </a:stretch>
        </p:blipFill>
        <p:spPr>
          <a:xfrm>
            <a:off x="4359275" y="1889561"/>
            <a:ext cx="212725" cy="21272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43" fill="hold"/>
                                        <p:tgtEl>
                                          <p:spTgt spid="14"/>
                                        </p:tgtEl>
                                      </p:cBhvr>
                                    </p:cmd>
                                  </p:childTnLst>
                                </p:cTn>
                              </p:par>
                            </p:childTnLst>
                          </p:cTn>
                        </p:par>
                      </p:childTnLst>
                    </p:cTn>
                  </p:par>
                </p:childTnLst>
              </p:cTn>
              <p:nextCondLst>
                <p:cond evt="onClick" delay="0">
                  <p:tgtEl>
                    <p:spTgt spid="1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595" fill="hold"/>
                                        <p:tgtEl>
                                          <p:spTgt spid="15"/>
                                        </p:tgtEl>
                                      </p:cBhvr>
                                    </p:cmd>
                                  </p:childTnLst>
                                </p:cTn>
                              </p:par>
                            </p:childTnLst>
                          </p:cTn>
                        </p:par>
                      </p:childTnLst>
                    </p:cTn>
                  </p:par>
                </p:childTnLst>
              </p:cTn>
              <p:nextCondLst>
                <p:cond evt="onClick" delay="0">
                  <p:tgtEl>
                    <p:spTgt spid="1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Saddle">
  <a:themeElements>
    <a:clrScheme name="Saddl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Saddle">
      <a:majorFont>
        <a:latin typeface="Book Antiqua"/>
        <a:ea typeface=""/>
        <a:cs typeface=""/>
        <a:font script="Jpan" typeface="ＭＳ 明朝"/>
      </a:majorFont>
      <a:minorFont>
        <a:latin typeface="Book Antiqua"/>
        <a:ea typeface=""/>
        <a:cs typeface=""/>
        <a:font script="Jpan" typeface="ＭＳ 明朝"/>
      </a:minorFont>
    </a:fontScheme>
    <a:fmtScheme name="Saddle">
      <a:fillStyleLst>
        <a:solidFill>
          <a:schemeClr val="phClr"/>
        </a:solidFill>
        <a:gradFill rotWithShape="1">
          <a:gsLst>
            <a:gs pos="0">
              <a:schemeClr val="phClr"/>
            </a:gs>
            <a:gs pos="30000">
              <a:schemeClr val="phClr">
                <a:tint val="80000"/>
              </a:schemeClr>
            </a:gs>
            <a:gs pos="100000">
              <a:schemeClr val="phClr">
                <a:tint val="100000"/>
              </a:schemeClr>
            </a:gs>
          </a:gsLst>
          <a:path path="rect">
            <a:fillToRect l="50000" r="100000"/>
          </a:path>
        </a:gradFill>
        <a:blipFill rotWithShape="1">
          <a:blip xmlns:r="http://schemas.openxmlformats.org/officeDocument/2006/relationships" r:embed="rId1">
            <a:duotone>
              <a:schemeClr val="phClr">
                <a:shade val="70000"/>
                <a:satMod val="120000"/>
              </a:schemeClr>
              <a:schemeClr val="phClr">
                <a:tint val="30000"/>
                <a:satMod val="120000"/>
              </a:schemeClr>
            </a:duotone>
          </a:blip>
          <a:stretch/>
        </a:blipFill>
      </a:fillStyleLst>
      <a:lnStyleLst>
        <a:ln w="25400" cap="flat" cmpd="sng" algn="ctr">
          <a:solidFill>
            <a:schemeClr val="phClr">
              <a:shade val="95000"/>
              <a:satMod val="105000"/>
            </a:schemeClr>
          </a:solidFill>
          <a:prstDash val="solid"/>
        </a:ln>
        <a:ln w="50800" cap="flat" cmpd="dbl" algn="ctr">
          <a:solidFill>
            <a:schemeClr val="phClr"/>
          </a:solidFill>
          <a:prstDash val="solid"/>
        </a:ln>
        <a:ln w="76200" cap="flat" cmpd="dbl" algn="ctr">
          <a:solidFill>
            <a:schemeClr val="phClr"/>
          </a:solidFill>
          <a:prstDash val="solid"/>
        </a:ln>
      </a:lnStyleLst>
      <a:effectStyleLst>
        <a:effectStyle>
          <a:effectLst/>
        </a:effectStyle>
        <a:effectStyle>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a:effectStyle>
        <a:effectStyle>
          <a:effectLst>
            <a:innerShdw blurRad="76200" dist="38100" dir="13500000">
              <a:srgbClr val="FFFFFF">
                <a:alpha val="75000"/>
              </a:srgbClr>
            </a:innerShdw>
          </a:effectLst>
          <a:scene3d>
            <a:camera prst="perspectiveFront" fov="2400000"/>
            <a:lightRig rig="twoPt" dir="tl"/>
          </a:scene3d>
          <a:sp3d>
            <a:bevelT w="25400" h="12700" prst="angle"/>
          </a:sp3d>
        </a:effectStyle>
      </a:effectStyleLst>
      <a:bgFillStyleLst>
        <a:solidFill>
          <a:schemeClr val="phClr"/>
        </a:solidFill>
        <a:blipFill rotWithShape="1">
          <a:blip xmlns:r="http://schemas.openxmlformats.org/officeDocument/2006/relationships" r:embed="rId2">
            <a:duotone>
              <a:schemeClr val="phClr">
                <a:shade val="30000"/>
                <a:satMod val="250000"/>
              </a:schemeClr>
              <a:schemeClr val="phClr">
                <a:tint val="50000"/>
                <a:satMod val="200000"/>
              </a:schemeClr>
            </a:duotone>
          </a:blip>
          <a:stretch/>
        </a:blipFill>
        <a:blipFill rotWithShape="1">
          <a:blip xmlns:r="http://schemas.openxmlformats.org/officeDocument/2006/relationships" r:embed="rId3">
            <a:duotone>
              <a:schemeClr val="phClr">
                <a:shade val="90000"/>
                <a:hueMod val="90000"/>
                <a:satMod val="150000"/>
                <a:lumMod val="90000"/>
              </a:schemeClr>
              <a:schemeClr val="phClr">
                <a:tint val="70000"/>
                <a:shade val="80000"/>
                <a:satMod val="3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Saddle.thmx</Template>
  <TotalTime>581</TotalTime>
  <Words>1003</Words>
  <Application>Microsoft Macintosh PowerPoint</Application>
  <PresentationFormat>On-screen Show (4:3)</PresentationFormat>
  <Paragraphs>59</Paragraphs>
  <Slides>11</Slides>
  <Notes>0</Notes>
  <HiddenSlides>0</HiddenSlides>
  <MMClips>10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Saddle</vt:lpstr>
      <vt:lpstr>Fading  </vt:lpstr>
      <vt:lpstr>A-Prefixing</vt:lpstr>
      <vt:lpstr>Listen up. </vt:lpstr>
      <vt:lpstr>Demonstrative them.</vt:lpstr>
      <vt:lpstr>Slide 5</vt:lpstr>
      <vt:lpstr>Was Leveling</vt:lpstr>
      <vt:lpstr>Slide 7</vt:lpstr>
      <vt:lpstr>Perfective done.</vt:lpstr>
      <vt:lpstr>Slide 9</vt:lpstr>
      <vt:lpstr>For-to Infinitives.</vt:lpstr>
      <vt:lpstr>Slide 11</vt:lpstr>
    </vt:vector>
  </TitlesOfParts>
  <Company>West Virginia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Fading Appalachian Dialect Features</dc:title>
  <dc:creator>Paige</dc:creator>
  <cp:lastModifiedBy>Beth Warnick</cp:lastModifiedBy>
  <cp:revision>103</cp:revision>
  <dcterms:created xsi:type="dcterms:W3CDTF">2011-02-08T22:09:16Z</dcterms:created>
  <dcterms:modified xsi:type="dcterms:W3CDTF">2011-02-08T22:26:26Z</dcterms:modified>
</cp:coreProperties>
</file>